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352" r:id="rId5"/>
    <p:sldId id="259" r:id="rId6"/>
    <p:sldId id="260" r:id="rId7"/>
    <p:sldId id="261" r:id="rId8"/>
    <p:sldId id="262" r:id="rId9"/>
    <p:sldId id="263" r:id="rId10"/>
    <p:sldId id="264" r:id="rId11"/>
    <p:sldId id="265" r:id="rId12"/>
    <p:sldId id="364" r:id="rId13"/>
    <p:sldId id="272" r:id="rId14"/>
    <p:sldId id="266" r:id="rId15"/>
    <p:sldId id="267" r:id="rId16"/>
    <p:sldId id="268" r:id="rId17"/>
    <p:sldId id="269" r:id="rId18"/>
    <p:sldId id="270" r:id="rId19"/>
    <p:sldId id="271" r:id="rId20"/>
    <p:sldId id="273" r:id="rId21"/>
    <p:sldId id="274" r:id="rId22"/>
    <p:sldId id="275" r:id="rId23"/>
    <p:sldId id="276" r:id="rId24"/>
    <p:sldId id="277" r:id="rId25"/>
    <p:sldId id="278" r:id="rId26"/>
    <p:sldId id="356" r:id="rId27"/>
    <p:sldId id="284" r:id="rId28"/>
    <p:sldId id="279" r:id="rId29"/>
    <p:sldId id="280" r:id="rId30"/>
    <p:sldId id="362" r:id="rId31"/>
    <p:sldId id="281" r:id="rId32"/>
    <p:sldId id="282" r:id="rId33"/>
    <p:sldId id="283" r:id="rId34"/>
    <p:sldId id="290" r:id="rId35"/>
    <p:sldId id="285" r:id="rId36"/>
    <p:sldId id="286" r:id="rId37"/>
    <p:sldId id="287" r:id="rId38"/>
    <p:sldId id="288" r:id="rId39"/>
    <p:sldId id="289" r:id="rId40"/>
    <p:sldId id="296" r:id="rId41"/>
    <p:sldId id="291" r:id="rId42"/>
    <p:sldId id="292" r:id="rId43"/>
    <p:sldId id="293" r:id="rId44"/>
    <p:sldId id="294" r:id="rId45"/>
    <p:sldId id="295" r:id="rId46"/>
    <p:sldId id="365" r:id="rId47"/>
    <p:sldId id="357" r:id="rId48"/>
    <p:sldId id="302" r:id="rId49"/>
    <p:sldId id="297" r:id="rId50"/>
    <p:sldId id="298" r:id="rId51"/>
    <p:sldId id="299" r:id="rId52"/>
    <p:sldId id="361" r:id="rId53"/>
    <p:sldId id="300" r:id="rId54"/>
    <p:sldId id="301" r:id="rId55"/>
    <p:sldId id="303" r:id="rId56"/>
    <p:sldId id="304" r:id="rId57"/>
    <p:sldId id="305" r:id="rId58"/>
    <p:sldId id="306" r:id="rId59"/>
    <p:sldId id="312" r:id="rId60"/>
    <p:sldId id="307" r:id="rId61"/>
    <p:sldId id="308" r:id="rId62"/>
    <p:sldId id="309" r:id="rId63"/>
    <p:sldId id="366" r:id="rId64"/>
    <p:sldId id="310" r:id="rId65"/>
    <p:sldId id="311" r:id="rId66"/>
    <p:sldId id="313" r:id="rId67"/>
    <p:sldId id="314" r:id="rId68"/>
    <p:sldId id="319" r:id="rId69"/>
    <p:sldId id="315" r:id="rId70"/>
    <p:sldId id="358" r:id="rId71"/>
    <p:sldId id="354" r:id="rId72"/>
    <p:sldId id="353" r:id="rId73"/>
    <p:sldId id="318" r:id="rId74"/>
    <p:sldId id="359" r:id="rId75"/>
    <p:sldId id="316" r:id="rId76"/>
    <p:sldId id="317" r:id="rId77"/>
    <p:sldId id="323" r:id="rId78"/>
    <p:sldId id="320" r:id="rId79"/>
    <p:sldId id="324" r:id="rId80"/>
    <p:sldId id="355" r:id="rId81"/>
    <p:sldId id="322" r:id="rId82"/>
    <p:sldId id="321" r:id="rId83"/>
    <p:sldId id="326" r:id="rId84"/>
    <p:sldId id="325" r:id="rId85"/>
    <p:sldId id="327" r:id="rId86"/>
    <p:sldId id="328" r:id="rId87"/>
    <p:sldId id="360" r:id="rId88"/>
    <p:sldId id="329" r:id="rId89"/>
    <p:sldId id="330" r:id="rId90"/>
    <p:sldId id="334" r:id="rId91"/>
    <p:sldId id="363" r:id="rId92"/>
    <p:sldId id="331" r:id="rId93"/>
    <p:sldId id="332" r:id="rId94"/>
    <p:sldId id="333" r:id="rId95"/>
    <p:sldId id="340" r:id="rId96"/>
    <p:sldId id="335" r:id="rId97"/>
    <p:sldId id="337" r:id="rId98"/>
    <p:sldId id="338" r:id="rId99"/>
    <p:sldId id="336" r:id="rId100"/>
    <p:sldId id="339" r:id="rId101"/>
    <p:sldId id="341" r:id="rId102"/>
    <p:sldId id="342" r:id="rId103"/>
    <p:sldId id="343" r:id="rId104"/>
    <p:sldId id="344" r:id="rId105"/>
    <p:sldId id="348" r:id="rId106"/>
    <p:sldId id="345" r:id="rId107"/>
    <p:sldId id="346" r:id="rId108"/>
    <p:sldId id="347" r:id="rId109"/>
    <p:sldId id="350" r:id="rId110"/>
    <p:sldId id="349" r:id="rId111"/>
    <p:sldId id="351" r:id="rId1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78"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4D92927D-B845-4DFD-8339-5CD9AF78A6EB}"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92927D-B845-4DFD-8339-5CD9AF78A6EB}"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92927D-B845-4DFD-8339-5CD9AF78A6EB}"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92927D-B845-4DFD-8339-5CD9AF78A6EB}"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D92927D-B845-4DFD-8339-5CD9AF78A6EB}"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D92927D-B845-4DFD-8339-5CD9AF78A6EB}"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D92927D-B845-4DFD-8339-5CD9AF78A6EB}"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D92927D-B845-4DFD-8339-5CD9AF78A6EB}"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D92927D-B845-4DFD-8339-5CD9AF78A6EB}"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D92927D-B845-4DFD-8339-5CD9AF78A6EB}"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0D501527-60B1-4D46-8ECC-9A4119362D5D}" type="datetimeFigureOut">
              <a:rPr lang="nl-NL" smtClean="0"/>
              <a:pPr/>
              <a:t>12-10-2023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077200" y="6356350"/>
            <a:ext cx="609600" cy="365125"/>
          </a:xfrm>
        </p:spPr>
        <p:txBody>
          <a:bodyPr/>
          <a:lstStyle/>
          <a:p>
            <a:fld id="{4D92927D-B845-4DFD-8339-5CD9AF78A6EB}" type="slidenum">
              <a:rPr lang="nl-NL" smtClean="0"/>
              <a:pPr/>
              <a:t>‹nr.›</a:t>
            </a:fld>
            <a:endParaRPr lang="nl-NL"/>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501527-60B1-4D46-8ECC-9A4119362D5D}" type="datetimeFigureOut">
              <a:rPr lang="nl-NL" smtClean="0"/>
              <a:pPr/>
              <a:t>12-10-2023</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92927D-B845-4DFD-8339-5CD9AF78A6EB}" type="slidenum">
              <a:rPr lang="nl-NL" smtClean="0"/>
              <a:pPr/>
              <a:t>‹nr.›</a:t>
            </a:fld>
            <a:endParaRPr lang="nl-NL"/>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00.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6.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620688"/>
            <a:ext cx="7772400" cy="1470025"/>
          </a:xfrm>
        </p:spPr>
        <p:txBody>
          <a:bodyPr>
            <a:normAutofit/>
          </a:bodyPr>
          <a:lstStyle/>
          <a:p>
            <a:r>
              <a:rPr lang="nl-NL" sz="2800" dirty="0">
                <a:latin typeface="Verdana" pitchFamily="34" charset="0"/>
                <a:ea typeface="Verdana" pitchFamily="34" charset="0"/>
                <a:cs typeface="Verdana" pitchFamily="34" charset="0"/>
              </a:rPr>
              <a:t>Genealogie Verdon(c)k te Gravendeel</a:t>
            </a:r>
          </a:p>
        </p:txBody>
      </p:sp>
      <p:sp>
        <p:nvSpPr>
          <p:cNvPr id="3" name="Ondertitel 2"/>
          <p:cNvSpPr>
            <a:spLocks noGrp="1"/>
          </p:cNvSpPr>
          <p:nvPr>
            <p:ph type="subTitle" idx="1"/>
          </p:nvPr>
        </p:nvSpPr>
        <p:spPr>
          <a:xfrm>
            <a:off x="1331640" y="2564904"/>
            <a:ext cx="6400800" cy="3456384"/>
          </a:xfrm>
        </p:spPr>
        <p:txBody>
          <a:bodyPr>
            <a:normAutofit/>
          </a:bodyPr>
          <a:lstStyle/>
          <a:p>
            <a:r>
              <a:rPr lang="nl-NL" sz="2400" dirty="0">
                <a:latin typeface="Verdana" pitchFamily="34" charset="0"/>
                <a:ea typeface="Verdana" pitchFamily="34" charset="0"/>
                <a:cs typeface="Verdana" pitchFamily="34" charset="0"/>
              </a:rPr>
              <a:t>In deze presentatie mijn familie.</a:t>
            </a:r>
            <a:br>
              <a:rPr lang="nl-NL" sz="2400" dirty="0">
                <a:latin typeface="Verdana" pitchFamily="34" charset="0"/>
                <a:ea typeface="Verdana" pitchFamily="34" charset="0"/>
                <a:cs typeface="Verdana" pitchFamily="34" charset="0"/>
              </a:rPr>
            </a:br>
            <a:r>
              <a:rPr lang="nl-NL" sz="2400" dirty="0">
                <a:latin typeface="Verdana" pitchFamily="34" charset="0"/>
                <a:ea typeface="Verdana" pitchFamily="34" charset="0"/>
                <a:cs typeface="Verdana" pitchFamily="34" charset="0"/>
              </a:rPr>
              <a:t>Hierna volgen nog vijf andere PowerPoint presentaties:</a:t>
            </a:r>
            <a:br>
              <a:rPr lang="nl-NL" sz="2400" dirty="0">
                <a:latin typeface="Verdana" pitchFamily="34" charset="0"/>
                <a:ea typeface="Verdana" pitchFamily="34" charset="0"/>
                <a:cs typeface="Verdana" pitchFamily="34" charset="0"/>
              </a:rPr>
            </a:br>
            <a:r>
              <a:rPr lang="nl-NL" sz="2400" dirty="0">
                <a:latin typeface="Verdana" pitchFamily="34" charset="0"/>
                <a:ea typeface="Verdana" pitchFamily="34" charset="0"/>
                <a:cs typeface="Verdana" pitchFamily="34" charset="0"/>
              </a:rPr>
              <a:t>1. de andere families Verdonk;</a:t>
            </a:r>
            <a:br>
              <a:rPr lang="nl-NL" sz="2400" dirty="0">
                <a:latin typeface="Verdana" pitchFamily="34" charset="0"/>
                <a:ea typeface="Verdana" pitchFamily="34" charset="0"/>
                <a:cs typeface="Verdana" pitchFamily="34" charset="0"/>
              </a:rPr>
            </a:br>
            <a:r>
              <a:rPr lang="nl-NL" sz="2400" dirty="0">
                <a:latin typeface="Verdana" pitchFamily="34" charset="0"/>
                <a:ea typeface="Verdana" pitchFamily="34" charset="0"/>
                <a:cs typeface="Verdana" pitchFamily="34" charset="0"/>
              </a:rPr>
              <a:t>2. het potveer;</a:t>
            </a:r>
          </a:p>
          <a:p>
            <a:r>
              <a:rPr lang="nl-NL" sz="2400" dirty="0">
                <a:latin typeface="Verdana" pitchFamily="34" charset="0"/>
                <a:ea typeface="Verdana" pitchFamily="34" charset="0"/>
                <a:cs typeface="Verdana" pitchFamily="34" charset="0"/>
              </a:rPr>
              <a:t>3. ‘s-Gravendeel algemeen;</a:t>
            </a:r>
            <a:br>
              <a:rPr lang="nl-NL" sz="2400" dirty="0">
                <a:latin typeface="Verdana" pitchFamily="34" charset="0"/>
                <a:ea typeface="Verdana" pitchFamily="34" charset="0"/>
                <a:cs typeface="Verdana" pitchFamily="34" charset="0"/>
              </a:rPr>
            </a:br>
            <a:r>
              <a:rPr lang="nl-NL" sz="2400" dirty="0">
                <a:latin typeface="Verdana" pitchFamily="34" charset="0"/>
                <a:ea typeface="Verdana" pitchFamily="34" charset="0"/>
                <a:cs typeface="Verdana" pitchFamily="34" charset="0"/>
              </a:rPr>
              <a:t>4. kerk en jeugd verenigingen en</a:t>
            </a:r>
          </a:p>
          <a:p>
            <a:r>
              <a:rPr lang="nl-NL" sz="2400" dirty="0">
                <a:latin typeface="Verdana" pitchFamily="34" charset="0"/>
                <a:ea typeface="Verdana" pitchFamily="34" charset="0"/>
                <a:cs typeface="Verdana" pitchFamily="34" charset="0"/>
              </a:rPr>
              <a:t>5. School en turnvereniging DOS</a:t>
            </a:r>
          </a:p>
          <a:p>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Gravendeel\PpointGereedFAMILIE\PasfotoDavidVnk1850-1931.JPG"/>
          <p:cNvPicPr>
            <a:picLocks noChangeAspect="1" noChangeArrowheads="1"/>
          </p:cNvPicPr>
          <p:nvPr/>
        </p:nvPicPr>
        <p:blipFill>
          <a:blip r:embed="rId2" cstate="print"/>
          <a:srcRect/>
          <a:stretch>
            <a:fillRect/>
          </a:stretch>
        </p:blipFill>
        <p:spPr bwMode="auto">
          <a:xfrm>
            <a:off x="467544" y="260648"/>
            <a:ext cx="1143000" cy="1581151"/>
          </a:xfrm>
          <a:prstGeom prst="rect">
            <a:avLst/>
          </a:prstGeom>
          <a:noFill/>
        </p:spPr>
      </p:pic>
      <p:pic>
        <p:nvPicPr>
          <p:cNvPr id="5123" name="Picture 3" descr="C:\Users\Nieuwe Gebruiker\Pictures\Genealogie\AlleGenealogieën\Gravendeel\PpointGereedFAMILIE\PasfotoPieterVnk1879-1968.JPG"/>
          <p:cNvPicPr>
            <a:picLocks noChangeAspect="1" noChangeArrowheads="1"/>
          </p:cNvPicPr>
          <p:nvPr/>
        </p:nvPicPr>
        <p:blipFill>
          <a:blip r:embed="rId3" cstate="print"/>
          <a:srcRect/>
          <a:stretch>
            <a:fillRect/>
          </a:stretch>
        </p:blipFill>
        <p:spPr bwMode="auto">
          <a:xfrm>
            <a:off x="611560" y="1844824"/>
            <a:ext cx="1143000" cy="1581150"/>
          </a:xfrm>
          <a:prstGeom prst="rect">
            <a:avLst/>
          </a:prstGeom>
          <a:noFill/>
        </p:spPr>
      </p:pic>
      <p:pic>
        <p:nvPicPr>
          <p:cNvPr id="5124" name="Picture 4" descr="C:\Users\Nieuwe Gebruiker\Pictures\Genealogie\AlleGenealogieën\Gravendeel\PpointGereedFAMILIE\DavidVerdonk1908-1986.JPG"/>
          <p:cNvPicPr>
            <a:picLocks noChangeAspect="1" noChangeArrowheads="1"/>
          </p:cNvPicPr>
          <p:nvPr/>
        </p:nvPicPr>
        <p:blipFill>
          <a:blip r:embed="rId4" cstate="print"/>
          <a:srcRect/>
          <a:stretch>
            <a:fillRect/>
          </a:stretch>
        </p:blipFill>
        <p:spPr bwMode="auto">
          <a:xfrm>
            <a:off x="683568" y="3429000"/>
            <a:ext cx="1143000" cy="1581150"/>
          </a:xfrm>
          <a:prstGeom prst="rect">
            <a:avLst/>
          </a:prstGeom>
          <a:noFill/>
        </p:spPr>
      </p:pic>
      <p:pic>
        <p:nvPicPr>
          <p:cNvPr id="5125" name="Picture 5" descr="C:\Users\Nieuwe Gebruiker\Pictures\Genealogie\AlleGenealogieën\Gravendeel\PpointGereedFAMILIE\PasfotoPieter1936.JPG"/>
          <p:cNvPicPr>
            <a:picLocks noChangeAspect="1" noChangeArrowheads="1"/>
          </p:cNvPicPr>
          <p:nvPr/>
        </p:nvPicPr>
        <p:blipFill>
          <a:blip r:embed="rId5" cstate="print"/>
          <a:srcRect/>
          <a:stretch>
            <a:fillRect/>
          </a:stretch>
        </p:blipFill>
        <p:spPr bwMode="auto">
          <a:xfrm>
            <a:off x="683568" y="5013176"/>
            <a:ext cx="1143000" cy="1581150"/>
          </a:xfrm>
          <a:prstGeom prst="rect">
            <a:avLst/>
          </a:prstGeom>
          <a:noFill/>
        </p:spPr>
      </p:pic>
      <p:sp>
        <p:nvSpPr>
          <p:cNvPr id="6" name="Rechthoek 5"/>
          <p:cNvSpPr/>
          <p:nvPr/>
        </p:nvSpPr>
        <p:spPr>
          <a:xfrm>
            <a:off x="2267744" y="332656"/>
            <a:ext cx="5976664" cy="6192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Vier generaties Verdonk in een rechtelijn.</a:t>
            </a:r>
            <a:br>
              <a:rPr lang="nl-NL" dirty="0"/>
            </a:br>
            <a:br>
              <a:rPr lang="nl-NL" dirty="0"/>
            </a:br>
            <a:r>
              <a:rPr lang="nl-NL" dirty="0"/>
              <a:t>1. David Verdonk 1850 – 1931</a:t>
            </a:r>
          </a:p>
          <a:p>
            <a:pPr algn="ctr"/>
            <a:endParaRPr lang="nl-NL" dirty="0"/>
          </a:p>
          <a:p>
            <a:pPr algn="ctr"/>
            <a:r>
              <a:rPr lang="nl-NL" dirty="0"/>
              <a:t>2. Pieter Verdonk 1879 – 1968</a:t>
            </a:r>
          </a:p>
          <a:p>
            <a:pPr algn="ctr"/>
            <a:endParaRPr lang="nl-NL" dirty="0"/>
          </a:p>
          <a:p>
            <a:pPr algn="ctr"/>
            <a:r>
              <a:rPr lang="nl-NL" dirty="0"/>
              <a:t>3. David Verdonk 1908 – 1986</a:t>
            </a:r>
          </a:p>
          <a:p>
            <a:pPr algn="ctr"/>
            <a:endParaRPr lang="nl-NL" dirty="0"/>
          </a:p>
          <a:p>
            <a:pPr algn="ctr"/>
            <a:r>
              <a:rPr lang="nl-NL" dirty="0"/>
              <a:t>4. Pieter  Verdonk  1936</a:t>
            </a:r>
          </a:p>
          <a:p>
            <a:pPr algn="ctr"/>
            <a:endParaRPr lang="nl-NL" dirty="0"/>
          </a:p>
          <a:p>
            <a:pPr algn="ctr"/>
            <a:endParaRPr lang="nl-NL" dirty="0"/>
          </a:p>
          <a:p>
            <a:pPr algn="ctr"/>
            <a:r>
              <a:rPr lang="nl-NL" dirty="0"/>
              <a:t>Allen geboren te ‘s-Gravendeel</a:t>
            </a:r>
            <a:br>
              <a:rPr lang="nl-NL" dirty="0"/>
            </a:br>
            <a:r>
              <a:rPr lang="nl-NL" dirty="0"/>
              <a:t>1 t/m 3 aldaar overleden en begraven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Nieuwe Gebruiker\Pictures\Genealogie\AlleGenealogieën\Gravendeel\PpointGereedFAMILIE\25jGetrW&amp;P1.JPG"/>
          <p:cNvPicPr>
            <a:picLocks noChangeAspect="1" noChangeArrowheads="1"/>
          </p:cNvPicPr>
          <p:nvPr/>
        </p:nvPicPr>
        <p:blipFill>
          <a:blip r:embed="rId2" cstate="print"/>
          <a:srcRect/>
          <a:stretch>
            <a:fillRect/>
          </a:stretch>
        </p:blipFill>
        <p:spPr bwMode="auto">
          <a:xfrm>
            <a:off x="2195736" y="836712"/>
            <a:ext cx="5128070" cy="4680520"/>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Nieuwe Gebruiker\Pictures\Genealogie\AlleGenealogieën\Gravendeel\PpointGereedFAMILIE\25jrGtrWillyPiet2.JPG"/>
          <p:cNvPicPr>
            <a:picLocks noChangeAspect="1" noChangeArrowheads="1"/>
          </p:cNvPicPr>
          <p:nvPr/>
        </p:nvPicPr>
        <p:blipFill>
          <a:blip r:embed="rId2" cstate="print"/>
          <a:srcRect/>
          <a:stretch>
            <a:fillRect/>
          </a:stretch>
        </p:blipFill>
        <p:spPr bwMode="auto">
          <a:xfrm>
            <a:off x="323528" y="188640"/>
            <a:ext cx="8352928" cy="6336704"/>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C:\Users\Nieuwe Gebruiker\Pictures\Genealogie\AlleGenealogieën\Gravendeel\PpointGereedFAMILIE\50 jaar huwelijk 005.JPG"/>
          <p:cNvPicPr>
            <a:picLocks noChangeAspect="1" noChangeArrowheads="1"/>
          </p:cNvPicPr>
          <p:nvPr/>
        </p:nvPicPr>
        <p:blipFill>
          <a:blip r:embed="rId2" cstate="print"/>
          <a:srcRect/>
          <a:stretch>
            <a:fillRect/>
          </a:stretch>
        </p:blipFill>
        <p:spPr bwMode="auto">
          <a:xfrm>
            <a:off x="539552" y="332656"/>
            <a:ext cx="8112900" cy="6084676"/>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Nieuwe Gebruiker\Pictures\Genealogie\AlleGenealogieën\Gravendeel\PpointGereedFAMILIE\Annmarie&amp;R ob trouwen.JPG"/>
          <p:cNvPicPr>
            <a:picLocks noChangeAspect="1" noChangeArrowheads="1"/>
          </p:cNvPicPr>
          <p:nvPr/>
        </p:nvPicPr>
        <p:blipFill>
          <a:blip r:embed="rId2" cstate="print"/>
          <a:srcRect/>
          <a:stretch>
            <a:fillRect/>
          </a:stretch>
        </p:blipFill>
        <p:spPr bwMode="auto">
          <a:xfrm>
            <a:off x="2195736" y="332655"/>
            <a:ext cx="4536504" cy="6367445"/>
          </a:xfrm>
          <a:prstGeom prst="rect">
            <a:avLst/>
          </a:prstGeom>
          <a:noFill/>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Users\Nieuwe Gebruiker\Pictures\Genealogie\AlleGenealogieën\Gravendeel\PpointGereedFAMILIE\Rob&amp;Lisa.JPG"/>
          <p:cNvPicPr>
            <a:picLocks noChangeAspect="1" noChangeArrowheads="1"/>
          </p:cNvPicPr>
          <p:nvPr/>
        </p:nvPicPr>
        <p:blipFill>
          <a:blip r:embed="rId2" cstate="print"/>
          <a:srcRect/>
          <a:stretch>
            <a:fillRect/>
          </a:stretch>
        </p:blipFill>
        <p:spPr bwMode="auto">
          <a:xfrm>
            <a:off x="1115616" y="692696"/>
            <a:ext cx="6660960" cy="559658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C:\Users\Nieuwe Gebruiker\Pictures\Genealogie\AlleGenealogieën\Gravendeel\PpointGereedFAMILIE\TrRianna&amp;Fred1987.JPG"/>
          <p:cNvPicPr>
            <a:picLocks noChangeAspect="1" noChangeArrowheads="1"/>
          </p:cNvPicPr>
          <p:nvPr/>
        </p:nvPicPr>
        <p:blipFill>
          <a:blip r:embed="rId2" cstate="print"/>
          <a:srcRect/>
          <a:stretch>
            <a:fillRect/>
          </a:stretch>
        </p:blipFill>
        <p:spPr bwMode="auto">
          <a:xfrm>
            <a:off x="2123728" y="332656"/>
            <a:ext cx="4248472" cy="6187270"/>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Users\Nieuwe Gebruiker\Pictures\Genealogie\AlleGenealogieën\Gravendeel\PpointGereedFAMILIE\Kaatje1865-1947.JPG"/>
          <p:cNvPicPr>
            <a:picLocks noChangeAspect="1" noChangeArrowheads="1"/>
          </p:cNvPicPr>
          <p:nvPr/>
        </p:nvPicPr>
        <p:blipFill>
          <a:blip r:embed="rId2" cstate="print"/>
          <a:srcRect/>
          <a:stretch>
            <a:fillRect/>
          </a:stretch>
        </p:blipFill>
        <p:spPr bwMode="auto">
          <a:xfrm>
            <a:off x="367842" y="332656"/>
            <a:ext cx="4204159" cy="6072674"/>
          </a:xfrm>
          <a:prstGeom prst="rect">
            <a:avLst/>
          </a:prstGeom>
          <a:noFill/>
        </p:spPr>
      </p:pic>
      <p:sp>
        <p:nvSpPr>
          <p:cNvPr id="3" name="Afgeronde rechthoek 2"/>
          <p:cNvSpPr/>
          <p:nvPr/>
        </p:nvSpPr>
        <p:spPr>
          <a:xfrm>
            <a:off x="5148064" y="1196752"/>
            <a:ext cx="3600400"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sz="1600" dirty="0">
                <a:latin typeface="Arial Narrow" pitchFamily="34" charset="0"/>
              </a:rPr>
            </a:br>
            <a:r>
              <a:rPr lang="nl-NL" sz="1600" dirty="0">
                <a:latin typeface="Arial Narrow" pitchFamily="34" charset="0"/>
              </a:rPr>
              <a:t>Uit overlevering is ons bericht  dat  Kaatje  een dienstje kreeg in Den Haag.</a:t>
            </a:r>
            <a:br>
              <a:rPr lang="nl-NL" sz="1600" dirty="0">
                <a:latin typeface="Arial Narrow" pitchFamily="34" charset="0"/>
              </a:rPr>
            </a:br>
            <a:r>
              <a:rPr lang="nl-NL" sz="1600" dirty="0">
                <a:latin typeface="Arial Narrow" pitchFamily="34" charset="0"/>
              </a:rPr>
              <a:t>In 1892 is zij te Leiden bevallen van  Neeltje van der  Linden</a:t>
            </a:r>
            <a:br>
              <a:rPr lang="nl-NL" sz="1600" dirty="0">
                <a:latin typeface="Arial Narrow" pitchFamily="34" charset="0"/>
              </a:rPr>
            </a:br>
            <a:r>
              <a:rPr lang="nl-NL" sz="1600" dirty="0">
                <a:latin typeface="Arial Narrow" pitchFamily="34" charset="0"/>
              </a:rPr>
              <a:t> die  trouwde met Arie  Kalkman. Uit dat huwelijk zijn 6 kinderen  geboren.</a:t>
            </a:r>
            <a:br>
              <a:rPr lang="nl-NL" sz="1600" dirty="0">
                <a:latin typeface="Arial Narrow" pitchFamily="34" charset="0"/>
              </a:rPr>
            </a:br>
            <a:r>
              <a:rPr lang="nl-NL" sz="1600" dirty="0">
                <a:latin typeface="Arial Narrow" pitchFamily="34" charset="0"/>
              </a:rPr>
              <a:t>In 1899 is Kaatje bevallen  van Lambert van der Linden die</a:t>
            </a:r>
            <a:br>
              <a:rPr lang="nl-NL" sz="1600" dirty="0">
                <a:latin typeface="Arial Narrow" pitchFamily="34" charset="0"/>
              </a:rPr>
            </a:br>
            <a:r>
              <a:rPr lang="nl-NL" sz="1600" dirty="0">
                <a:latin typeface="Arial Narrow" pitchFamily="34" charset="0"/>
              </a:rPr>
              <a:t>trouwde  met Corry  L. Strengnaerts.  Uit dit huwelijk zijn twee kinderen geboren.</a:t>
            </a:r>
            <a:br>
              <a:rPr lang="nl-NL" sz="1600" dirty="0">
                <a:latin typeface="Arial Narrow" pitchFamily="34" charset="0"/>
              </a:rPr>
            </a:br>
            <a:r>
              <a:rPr lang="nl-NL" sz="1600" dirty="0">
                <a:latin typeface="Arial Narrow" pitchFamily="34" charset="0"/>
              </a:rPr>
              <a:t>De verwekker(s) van Neeltje en  Lammert zijn onbekend gebleven.</a:t>
            </a:r>
            <a:br>
              <a:rPr lang="nl-NL" sz="1600" dirty="0">
                <a:latin typeface="Arial Narrow" pitchFamily="34" charset="0"/>
              </a:rPr>
            </a:br>
            <a:br>
              <a:rPr lang="nl-NL" sz="1600" dirty="0">
                <a:latin typeface="Arial Narrow" pitchFamily="34" charset="0"/>
              </a:rPr>
            </a:br>
            <a:r>
              <a:rPr lang="nl-NL" sz="1600" dirty="0">
                <a:latin typeface="Arial Narrow" pitchFamily="34" charset="0"/>
              </a:rPr>
              <a:t>Voor meer informatie zie mijn website op de pagina   ‘s-Gravendeel  waar een link is geplaatst naar een genealogisch  fragment van Kaatje haar nazaten.</a:t>
            </a:r>
          </a:p>
          <a:p>
            <a:pPr algn="ctr"/>
            <a:endParaRPr lang="nl-NL" dirty="0"/>
          </a:p>
          <a:p>
            <a:pPr algn="ctr"/>
            <a:r>
              <a:rPr lang="nl-NL" dirty="0"/>
              <a:t> </a:t>
            </a:r>
          </a:p>
          <a:p>
            <a:pPr algn="ctr"/>
            <a:endParaRPr lang="nl-NL"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Nieuwe Gebruiker\Pictures\Genealogie\AlleGenealogieën\Gravendeel\PpointGereedFAMILIE\NellieSchoolBew2.JPG"/>
          <p:cNvPicPr>
            <a:picLocks noChangeAspect="1" noChangeArrowheads="1"/>
          </p:cNvPicPr>
          <p:nvPr/>
        </p:nvPicPr>
        <p:blipFill>
          <a:blip r:embed="rId2" cstate="print"/>
          <a:srcRect/>
          <a:stretch>
            <a:fillRect/>
          </a:stretch>
        </p:blipFill>
        <p:spPr bwMode="auto">
          <a:xfrm>
            <a:off x="139595" y="332656"/>
            <a:ext cx="8849333" cy="5400600"/>
          </a:xfrm>
          <a:prstGeom prst="rect">
            <a:avLst/>
          </a:prstGeom>
          <a:noFill/>
        </p:spPr>
      </p:pic>
      <p:sp>
        <p:nvSpPr>
          <p:cNvPr id="3" name="Afgeronde rechthoek 2"/>
          <p:cNvSpPr/>
          <p:nvPr/>
        </p:nvSpPr>
        <p:spPr>
          <a:xfrm>
            <a:off x="755576" y="5733256"/>
            <a:ext cx="72728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Nellie, buiten echt geboren dochter van Kaatje, werd opgenomen in het gezin van haar  zuster.  Nellie moet rechts onderaan op deze foto staan</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Nieuwe Gebruiker\Pictures\Genealogie\AlleGenealogieën\Gravendeel\PpointGereedFAMILIE\LambertBew.JPG"/>
          <p:cNvPicPr>
            <a:picLocks noChangeAspect="1" noChangeArrowheads="1"/>
          </p:cNvPicPr>
          <p:nvPr/>
        </p:nvPicPr>
        <p:blipFill>
          <a:blip r:embed="rId2" cstate="print"/>
          <a:srcRect/>
          <a:stretch>
            <a:fillRect/>
          </a:stretch>
        </p:blipFill>
        <p:spPr bwMode="auto">
          <a:xfrm>
            <a:off x="2483768" y="548679"/>
            <a:ext cx="3744416" cy="6047919"/>
          </a:xfrm>
          <a:prstGeom prst="rect">
            <a:avLst/>
          </a:prstGeom>
          <a:noFill/>
        </p:spPr>
      </p:pic>
      <p:sp>
        <p:nvSpPr>
          <p:cNvPr id="3" name="Afgeronde rechthoek 2"/>
          <p:cNvSpPr/>
          <p:nvPr/>
        </p:nvSpPr>
        <p:spPr>
          <a:xfrm>
            <a:off x="6876256" y="1772816"/>
            <a:ext cx="201622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Lambert van der Linden</a:t>
            </a:r>
            <a:br>
              <a:rPr lang="nl-NL" dirty="0"/>
            </a:br>
            <a:r>
              <a:rPr lang="nl-NL" dirty="0"/>
              <a:t>1899 - 1954</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Nieuwe Gebruiker\Pictures\Genealogie\AlleGenealogieën\Gravendeel\PpointGereedFAMILIE\LambFamBew4.JPG"/>
          <p:cNvPicPr>
            <a:picLocks noChangeAspect="1" noChangeArrowheads="1"/>
          </p:cNvPicPr>
          <p:nvPr/>
        </p:nvPicPr>
        <p:blipFill>
          <a:blip r:embed="rId2" cstate="print"/>
          <a:srcRect/>
          <a:stretch>
            <a:fillRect/>
          </a:stretch>
        </p:blipFill>
        <p:spPr bwMode="auto">
          <a:xfrm>
            <a:off x="526231" y="325734"/>
            <a:ext cx="8027321" cy="5191498"/>
          </a:xfrm>
          <a:prstGeom prst="rect">
            <a:avLst/>
          </a:prstGeom>
          <a:noFill/>
        </p:spPr>
      </p:pic>
      <p:sp>
        <p:nvSpPr>
          <p:cNvPr id="3" name="Afgeronde rechthoek 2"/>
          <p:cNvSpPr/>
          <p:nvPr/>
        </p:nvSpPr>
        <p:spPr>
          <a:xfrm>
            <a:off x="1259632" y="5661248"/>
            <a:ext cx="640871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Gezin Lambert van der Linden en  Corry L. Strengnaerts met de kinderen Karel Lambert en Corrie Nellie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Gravendeel\PpointGereedFAMILIE\GezinOpa&amp;OmaVnk1927.JPG"/>
          <p:cNvPicPr>
            <a:picLocks noChangeAspect="1" noChangeArrowheads="1"/>
          </p:cNvPicPr>
          <p:nvPr/>
        </p:nvPicPr>
        <p:blipFill>
          <a:blip r:embed="rId2" cstate="print"/>
          <a:srcRect/>
          <a:stretch>
            <a:fillRect/>
          </a:stretch>
        </p:blipFill>
        <p:spPr bwMode="auto">
          <a:xfrm>
            <a:off x="467544" y="1628800"/>
            <a:ext cx="6523037" cy="4243388"/>
          </a:xfrm>
          <a:prstGeom prst="rect">
            <a:avLst/>
          </a:prstGeom>
          <a:noFill/>
        </p:spPr>
      </p:pic>
      <p:pic>
        <p:nvPicPr>
          <p:cNvPr id="6147" name="Picture 3" descr="C:\Users\Nieuwe Gebruiker\Pictures\Genealogie\AlleGenealogieën\Gravendeel\PpointGereedFAMILIE\Opa Verdonk.JPG"/>
          <p:cNvPicPr>
            <a:picLocks noChangeAspect="1" noChangeArrowheads="1"/>
          </p:cNvPicPr>
          <p:nvPr/>
        </p:nvPicPr>
        <p:blipFill>
          <a:blip r:embed="rId3" cstate="print"/>
          <a:srcRect/>
          <a:stretch>
            <a:fillRect/>
          </a:stretch>
        </p:blipFill>
        <p:spPr bwMode="auto">
          <a:xfrm>
            <a:off x="7092280" y="620688"/>
            <a:ext cx="1858910" cy="2537917"/>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Nieuwe Gebruiker\Pictures\Genealogie\AlleGenealogieën\Gravendeel\PpointGereedFAMILIE\LambKindKleinK.JPG"/>
          <p:cNvPicPr>
            <a:picLocks noChangeAspect="1" noChangeArrowheads="1"/>
          </p:cNvPicPr>
          <p:nvPr/>
        </p:nvPicPr>
        <p:blipFill>
          <a:blip r:embed="rId2" cstate="print"/>
          <a:srcRect/>
          <a:stretch>
            <a:fillRect/>
          </a:stretch>
        </p:blipFill>
        <p:spPr bwMode="auto">
          <a:xfrm>
            <a:off x="323528" y="260648"/>
            <a:ext cx="8282838" cy="5642486"/>
          </a:xfrm>
          <a:prstGeom prst="rect">
            <a:avLst/>
          </a:prstGeom>
          <a:noFill/>
        </p:spPr>
      </p:pic>
      <p:sp>
        <p:nvSpPr>
          <p:cNvPr id="3" name="Afgeronde rechthoek 2"/>
          <p:cNvSpPr/>
          <p:nvPr/>
        </p:nvSpPr>
        <p:spPr>
          <a:xfrm>
            <a:off x="1403648" y="5949280"/>
            <a:ext cx="6552728" cy="692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Kinderen en kleinkinderen van Lambert en Corry</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Nieuwe Gebruiker\Pictures\Genealogie\AlleGenealogieën\Gravendeel\PpointGereedFAMILIE\FamKalkmanBew32.JPG"/>
          <p:cNvPicPr>
            <a:picLocks noChangeAspect="1" noChangeArrowheads="1"/>
          </p:cNvPicPr>
          <p:nvPr/>
        </p:nvPicPr>
        <p:blipFill>
          <a:blip r:embed="rId2" cstate="print"/>
          <a:srcRect/>
          <a:stretch>
            <a:fillRect/>
          </a:stretch>
        </p:blipFill>
        <p:spPr bwMode="auto">
          <a:xfrm>
            <a:off x="1547664" y="1097754"/>
            <a:ext cx="6120680" cy="4016987"/>
          </a:xfrm>
          <a:prstGeom prst="rect">
            <a:avLst/>
          </a:prstGeom>
          <a:noFill/>
        </p:spPr>
      </p:pic>
      <p:sp>
        <p:nvSpPr>
          <p:cNvPr id="3" name="Afgeronde rechthoek 2"/>
          <p:cNvSpPr/>
          <p:nvPr/>
        </p:nvSpPr>
        <p:spPr>
          <a:xfrm>
            <a:off x="1259632" y="5445224"/>
            <a:ext cx="6984776" cy="76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Gezin Arie Kalkman &amp; Neeltje v. d. Linden  met drie kinderen. </a:t>
            </a:r>
            <a:br>
              <a:rPr lang="nl-NL" dirty="0"/>
            </a:br>
            <a:r>
              <a:rPr lang="nl-NL" dirty="0"/>
              <a:t>Kaatje van der Linden 2</a:t>
            </a:r>
            <a:r>
              <a:rPr lang="nl-NL" baseline="30000" dirty="0"/>
              <a:t>e</a:t>
            </a:r>
            <a:r>
              <a:rPr lang="nl-NL" dirty="0"/>
              <a:t> van Rechts vooraan.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70AF11D-48A6-48E9-A066-C0FDEEA96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94" y="620688"/>
            <a:ext cx="7952310" cy="4916512"/>
          </a:xfrm>
          <a:prstGeom prst="rect">
            <a:avLst/>
          </a:prstGeom>
        </p:spPr>
      </p:pic>
      <p:sp>
        <p:nvSpPr>
          <p:cNvPr id="4" name="Rechthoek: afgeronde hoeken 3">
            <a:extLst>
              <a:ext uri="{FF2B5EF4-FFF2-40B4-BE49-F238E27FC236}">
                <a16:creationId xmlns:a16="http://schemas.microsoft.com/office/drawing/2014/main" id="{36B5C926-6D2C-4DCC-BEB3-A1A9DDA125EA}"/>
              </a:ext>
            </a:extLst>
          </p:cNvPr>
          <p:cNvSpPr/>
          <p:nvPr/>
        </p:nvSpPr>
        <p:spPr>
          <a:xfrm>
            <a:off x="611994" y="5744108"/>
            <a:ext cx="7704422" cy="9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Foto van ca. 1933. In het midden Oma Marcelia Kleinjan. Kleine meisje die oma een hand  geeft is kleindochter Adrie de Geus. Met de andere hand geeft ze een nicht van oma een hand, Jannigje Kleinjan.</a:t>
            </a:r>
          </a:p>
        </p:txBody>
      </p:sp>
    </p:spTree>
    <p:extLst>
      <p:ext uri="{BB962C8B-B14F-4D97-AF65-F5344CB8AC3E}">
        <p14:creationId xmlns:p14="http://schemas.microsoft.com/office/powerpoint/2010/main" val="143380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Gravendeel\PpointGereedFAMILIE\MolendijkWoOpa.JPG"/>
          <p:cNvPicPr>
            <a:picLocks noChangeAspect="1" noChangeArrowheads="1"/>
          </p:cNvPicPr>
          <p:nvPr/>
        </p:nvPicPr>
        <p:blipFill>
          <a:blip r:embed="rId2" cstate="print"/>
          <a:srcRect/>
          <a:stretch>
            <a:fillRect/>
          </a:stretch>
        </p:blipFill>
        <p:spPr bwMode="auto">
          <a:xfrm>
            <a:off x="1331640" y="836712"/>
            <a:ext cx="6375400" cy="4546600"/>
          </a:xfrm>
          <a:prstGeom prst="rect">
            <a:avLst/>
          </a:prstGeom>
          <a:ln w="19050"/>
        </p:spPr>
        <p:style>
          <a:lnRef idx="1">
            <a:schemeClr val="accent4"/>
          </a:lnRef>
          <a:fillRef idx="3">
            <a:schemeClr val="accent4"/>
          </a:fillRef>
          <a:effectRef idx="2">
            <a:schemeClr val="accent4"/>
          </a:effectRef>
          <a:fontRef idx="minor">
            <a:schemeClr val="lt1"/>
          </a:fontRef>
        </p:style>
      </p:pic>
      <p:cxnSp>
        <p:nvCxnSpPr>
          <p:cNvPr id="4" name="Rechte verbindingslijn 3"/>
          <p:cNvCxnSpPr/>
          <p:nvPr/>
        </p:nvCxnSpPr>
        <p:spPr>
          <a:xfrm flipH="1">
            <a:off x="4427984" y="2276872"/>
            <a:ext cx="1080120" cy="720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Rechte verbindingslijn 5"/>
          <p:cNvCxnSpPr/>
          <p:nvPr/>
        </p:nvCxnSpPr>
        <p:spPr>
          <a:xfrm flipH="1">
            <a:off x="4211960" y="2204864"/>
            <a:ext cx="216024" cy="14401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1331640" y="5589240"/>
            <a:ext cx="64807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Dit is de woning van mijn grootvader Pieter Verdonk 1879-1968.</a:t>
            </a:r>
            <a:br>
              <a:rPr lang="nl-NL" dirty="0"/>
            </a:br>
            <a:r>
              <a:rPr lang="nl-NL" dirty="0"/>
              <a:t>De hoek van het huis, met rode lijn aangegeven , werd tijdens de       watersnood  op 1-2-1953 van het huis afgeslagen.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Gravendeel\PpointGereedFAMILIE\BerOlGrtVaderPieterVnk.JPG"/>
          <p:cNvPicPr>
            <a:picLocks noChangeAspect="1" noChangeArrowheads="1"/>
          </p:cNvPicPr>
          <p:nvPr/>
        </p:nvPicPr>
        <p:blipFill>
          <a:blip r:embed="rId2" cstate="print"/>
          <a:srcRect/>
          <a:stretch>
            <a:fillRect/>
          </a:stretch>
        </p:blipFill>
        <p:spPr bwMode="auto">
          <a:xfrm>
            <a:off x="2051720" y="260647"/>
            <a:ext cx="4608512" cy="64097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ieuwe Gebruiker\Pictures\Genealogie\AlleGenealogieën\Gravendeel\PpointGereedFAMILIE\KnipselKrkbodeOpaVnk.JPG"/>
          <p:cNvPicPr>
            <a:picLocks noChangeAspect="1" noChangeArrowheads="1"/>
          </p:cNvPicPr>
          <p:nvPr/>
        </p:nvPicPr>
        <p:blipFill>
          <a:blip r:embed="rId2" cstate="print"/>
          <a:srcRect/>
          <a:stretch>
            <a:fillRect/>
          </a:stretch>
        </p:blipFill>
        <p:spPr bwMode="auto">
          <a:xfrm>
            <a:off x="1302309" y="980727"/>
            <a:ext cx="6726075" cy="489058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Gravendeel\PpointGereedFAMILIE\BerOvlOmaVnk-Kleinjan.JPG"/>
          <p:cNvPicPr>
            <a:picLocks noChangeAspect="1" noChangeArrowheads="1"/>
          </p:cNvPicPr>
          <p:nvPr/>
        </p:nvPicPr>
        <p:blipFill>
          <a:blip r:embed="rId2" cstate="print"/>
          <a:srcRect/>
          <a:stretch>
            <a:fillRect/>
          </a:stretch>
        </p:blipFill>
        <p:spPr bwMode="auto">
          <a:xfrm>
            <a:off x="1979712" y="476671"/>
            <a:ext cx="4824536" cy="624819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Gravendeel\PpointGereedFAMILIE\TrLVerdnkMWeeda.JPG"/>
          <p:cNvPicPr>
            <a:picLocks noChangeAspect="1" noChangeArrowheads="1"/>
          </p:cNvPicPr>
          <p:nvPr/>
        </p:nvPicPr>
        <p:blipFill>
          <a:blip r:embed="rId2" cstate="print"/>
          <a:srcRect/>
          <a:stretch>
            <a:fillRect/>
          </a:stretch>
        </p:blipFill>
        <p:spPr bwMode="auto">
          <a:xfrm>
            <a:off x="611560" y="332656"/>
            <a:ext cx="3644545" cy="6209879"/>
          </a:xfrm>
          <a:prstGeom prst="rect">
            <a:avLst/>
          </a:prstGeom>
          <a:noFill/>
        </p:spPr>
      </p:pic>
      <p:pic>
        <p:nvPicPr>
          <p:cNvPr id="10243" name="Picture 3" descr="C:\Users\Nieuwe Gebruiker\Pictures\Genealogie\AlleGenealogieën\Gravendeel\PpointGereedFAMILIE\Tr1930WvEijkenJVnk.JPG"/>
          <p:cNvPicPr>
            <a:picLocks noChangeAspect="1" noChangeArrowheads="1"/>
          </p:cNvPicPr>
          <p:nvPr/>
        </p:nvPicPr>
        <p:blipFill>
          <a:blip r:embed="rId3" cstate="print"/>
          <a:srcRect/>
          <a:stretch>
            <a:fillRect/>
          </a:stretch>
        </p:blipFill>
        <p:spPr bwMode="auto">
          <a:xfrm>
            <a:off x="4788024" y="332656"/>
            <a:ext cx="3912493" cy="621030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euwe Gebruiker\Pictures\Genealogie\AlleGenealogieën\Gravendeel\PpointGereedFAMILIE\OmeKoosTanteJansTr1927.JPG"/>
          <p:cNvPicPr>
            <a:picLocks noChangeAspect="1" noChangeArrowheads="1"/>
          </p:cNvPicPr>
          <p:nvPr/>
        </p:nvPicPr>
        <p:blipFill>
          <a:blip r:embed="rId2" cstate="print"/>
          <a:srcRect/>
          <a:stretch>
            <a:fillRect/>
          </a:stretch>
        </p:blipFill>
        <p:spPr bwMode="auto">
          <a:xfrm>
            <a:off x="539552" y="260648"/>
            <a:ext cx="3744416" cy="6394447"/>
          </a:xfrm>
          <a:prstGeom prst="rect">
            <a:avLst/>
          </a:prstGeom>
          <a:noFill/>
        </p:spPr>
      </p:pic>
      <p:pic>
        <p:nvPicPr>
          <p:cNvPr id="4" name="Picture 3" descr="C:\Users\Nieuwe Gebruiker\Pictures\Genealogie\AlleGenealogieën\Gravendeel\PpointGereedFAMILIE\tr Ouders 1933.JPG"/>
          <p:cNvPicPr>
            <a:picLocks noChangeAspect="1" noChangeArrowheads="1"/>
          </p:cNvPicPr>
          <p:nvPr/>
        </p:nvPicPr>
        <p:blipFill>
          <a:blip r:embed="rId3" cstate="print"/>
          <a:srcRect/>
          <a:stretch>
            <a:fillRect/>
          </a:stretch>
        </p:blipFill>
        <p:spPr bwMode="auto">
          <a:xfrm>
            <a:off x="4694790" y="260648"/>
            <a:ext cx="4102352" cy="633670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Gravendeel\PpointGereedFAMILIE\Schoolfoto 1912.JPG"/>
          <p:cNvPicPr>
            <a:picLocks noChangeAspect="1" noChangeArrowheads="1"/>
          </p:cNvPicPr>
          <p:nvPr/>
        </p:nvPicPr>
        <p:blipFill>
          <a:blip r:embed="rId2" cstate="print"/>
          <a:srcRect/>
          <a:stretch>
            <a:fillRect/>
          </a:stretch>
        </p:blipFill>
        <p:spPr bwMode="auto">
          <a:xfrm>
            <a:off x="874748" y="497267"/>
            <a:ext cx="7441668" cy="60280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FAMILIE\akte6-6-1599.JPG"/>
          <p:cNvPicPr>
            <a:picLocks noChangeAspect="1" noChangeArrowheads="1"/>
          </p:cNvPicPr>
          <p:nvPr/>
        </p:nvPicPr>
        <p:blipFill>
          <a:blip r:embed="rId2" cstate="print"/>
          <a:srcRect/>
          <a:stretch>
            <a:fillRect/>
          </a:stretch>
        </p:blipFill>
        <p:spPr bwMode="auto">
          <a:xfrm>
            <a:off x="971600" y="260648"/>
            <a:ext cx="7344816" cy="5143176"/>
          </a:xfrm>
          <a:prstGeom prst="rect">
            <a:avLst/>
          </a:prstGeom>
          <a:noFill/>
        </p:spPr>
      </p:pic>
      <p:sp>
        <p:nvSpPr>
          <p:cNvPr id="3" name="Afgeronde rechthoek 2"/>
          <p:cNvSpPr/>
          <p:nvPr/>
        </p:nvSpPr>
        <p:spPr>
          <a:xfrm>
            <a:off x="755576" y="5517232"/>
            <a:ext cx="784887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De oudste akte 6-6-1599 waarin wij de oudste voorvader zien vermeld.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Gravendeel\PpointGereedFAMILIE\Vlasarbeiders.JPG"/>
          <p:cNvPicPr>
            <a:picLocks noChangeAspect="1" noChangeArrowheads="1"/>
          </p:cNvPicPr>
          <p:nvPr/>
        </p:nvPicPr>
        <p:blipFill>
          <a:blip r:embed="rId2" cstate="print"/>
          <a:srcRect/>
          <a:stretch>
            <a:fillRect/>
          </a:stretch>
        </p:blipFill>
        <p:spPr bwMode="auto">
          <a:xfrm>
            <a:off x="1403648" y="908720"/>
            <a:ext cx="6480720" cy="495951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euwe Gebruiker\Pictures\Genealogie\AlleGenealogieën\Gravendeel\PpointGereedFAMILIE\25jrfirmaGips.JPG"/>
          <p:cNvPicPr>
            <a:picLocks noChangeAspect="1" noChangeArrowheads="1"/>
          </p:cNvPicPr>
          <p:nvPr/>
        </p:nvPicPr>
        <p:blipFill>
          <a:blip r:embed="rId2" cstate="print"/>
          <a:srcRect/>
          <a:stretch>
            <a:fillRect/>
          </a:stretch>
        </p:blipFill>
        <p:spPr bwMode="auto">
          <a:xfrm>
            <a:off x="683568" y="712129"/>
            <a:ext cx="8064896" cy="544971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euwe Gebruiker\Pictures\Genealogie\AlleGenealogieën\Gravendeel\PpointGereedFAMILIE\TrOmeLeenTanteMaaike1931.JPG"/>
          <p:cNvPicPr>
            <a:picLocks noChangeAspect="1" noChangeArrowheads="1"/>
          </p:cNvPicPr>
          <p:nvPr/>
        </p:nvPicPr>
        <p:blipFill>
          <a:blip r:embed="rId2" cstate="print"/>
          <a:srcRect/>
          <a:stretch>
            <a:fillRect/>
          </a:stretch>
        </p:blipFill>
        <p:spPr bwMode="auto">
          <a:xfrm>
            <a:off x="4427984" y="0"/>
            <a:ext cx="4082802" cy="2325647"/>
          </a:xfrm>
          <a:prstGeom prst="rect">
            <a:avLst/>
          </a:prstGeom>
          <a:noFill/>
        </p:spPr>
      </p:pic>
      <p:pic>
        <p:nvPicPr>
          <p:cNvPr id="15363" name="Picture 3" descr="C:\Users\Nieuwe Gebruiker\Pictures\Genealogie\AlleGenealogieën\Gravendeel\PpointGereedFAMILIE\omeLeenTanteMaike.JPG"/>
          <p:cNvPicPr>
            <a:picLocks noChangeAspect="1" noChangeArrowheads="1"/>
          </p:cNvPicPr>
          <p:nvPr/>
        </p:nvPicPr>
        <p:blipFill>
          <a:blip r:embed="rId3" cstate="print"/>
          <a:srcRect/>
          <a:stretch>
            <a:fillRect/>
          </a:stretch>
        </p:blipFill>
        <p:spPr bwMode="auto">
          <a:xfrm>
            <a:off x="755576" y="2564904"/>
            <a:ext cx="6078322" cy="403244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Nieuwe Gebruiker\Pictures\Genealogie\AlleGenealogieën\Gravendeel\PpointGereedFAMILIE\OlOmeLeengehmetWeeda1982.JPG"/>
          <p:cNvPicPr>
            <a:picLocks noChangeAspect="1" noChangeArrowheads="1"/>
          </p:cNvPicPr>
          <p:nvPr/>
        </p:nvPicPr>
        <p:blipFill>
          <a:blip r:embed="rId2" cstate="print"/>
          <a:srcRect/>
          <a:stretch>
            <a:fillRect/>
          </a:stretch>
        </p:blipFill>
        <p:spPr bwMode="auto">
          <a:xfrm>
            <a:off x="1907704" y="188640"/>
            <a:ext cx="5184576" cy="645028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ieuwe Gebruiker\Pictures\Genealogie\AlleGenealogieën\Gravendeel\PpointGereedFAMILIE\OverlTanteMaaikeVnkWeeda.JPG"/>
          <p:cNvPicPr>
            <a:picLocks noChangeAspect="1" noChangeArrowheads="1"/>
          </p:cNvPicPr>
          <p:nvPr/>
        </p:nvPicPr>
        <p:blipFill>
          <a:blip r:embed="rId2" cstate="print"/>
          <a:srcRect/>
          <a:stretch>
            <a:fillRect/>
          </a:stretch>
        </p:blipFill>
        <p:spPr bwMode="auto">
          <a:xfrm>
            <a:off x="2195736" y="188640"/>
            <a:ext cx="4824536" cy="645924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Gravendeel\PpointGereedFAMILIE\TrHenkVnkSuzeKmn.JPG"/>
          <p:cNvPicPr>
            <a:picLocks noChangeAspect="1" noChangeArrowheads="1"/>
          </p:cNvPicPr>
          <p:nvPr/>
        </p:nvPicPr>
        <p:blipFill>
          <a:blip r:embed="rId2" cstate="print"/>
          <a:srcRect/>
          <a:stretch>
            <a:fillRect/>
          </a:stretch>
        </p:blipFill>
        <p:spPr bwMode="auto">
          <a:xfrm>
            <a:off x="2195736" y="188640"/>
            <a:ext cx="4317876" cy="643145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FAMILIE\alsnog\Neef Henk.jpg"/>
          <p:cNvPicPr>
            <a:picLocks noChangeAspect="1" noChangeArrowheads="1"/>
          </p:cNvPicPr>
          <p:nvPr/>
        </p:nvPicPr>
        <p:blipFill>
          <a:blip r:embed="rId2" cstate="print"/>
          <a:srcRect/>
          <a:stretch>
            <a:fillRect/>
          </a:stretch>
        </p:blipFill>
        <p:spPr bwMode="auto">
          <a:xfrm>
            <a:off x="1907704" y="404663"/>
            <a:ext cx="5184576" cy="570976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euwe Gebruiker\Pictures\Genealogie\AlleGenealogieën\Gravendeel\PpointGereedFAMILIE\TrDaafVnk&amp;RiaSmaal.JPG"/>
          <p:cNvPicPr>
            <a:picLocks noChangeAspect="1" noChangeArrowheads="1"/>
          </p:cNvPicPr>
          <p:nvPr/>
        </p:nvPicPr>
        <p:blipFill>
          <a:blip r:embed="rId2" cstate="print"/>
          <a:srcRect/>
          <a:stretch>
            <a:fillRect/>
          </a:stretch>
        </p:blipFill>
        <p:spPr bwMode="auto">
          <a:xfrm>
            <a:off x="2627784" y="260648"/>
            <a:ext cx="3981450" cy="61531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Nieuwe Gebruiker\Pictures\Genealogie\AlleGenealogieën\Gravendeel\PpointGereedFAMILIE\GebErikVnZnDaafRia.JPG"/>
          <p:cNvPicPr>
            <a:picLocks noChangeAspect="1" noChangeArrowheads="1"/>
          </p:cNvPicPr>
          <p:nvPr/>
        </p:nvPicPr>
        <p:blipFill>
          <a:blip r:embed="rId2" cstate="print"/>
          <a:srcRect/>
          <a:stretch>
            <a:fillRect/>
          </a:stretch>
        </p:blipFill>
        <p:spPr bwMode="auto">
          <a:xfrm>
            <a:off x="755576" y="145721"/>
            <a:ext cx="3744416" cy="6096330"/>
          </a:xfrm>
          <a:prstGeom prst="rect">
            <a:avLst/>
          </a:prstGeom>
          <a:noFill/>
        </p:spPr>
      </p:pic>
      <p:pic>
        <p:nvPicPr>
          <p:cNvPr id="20483" name="Picture 3" descr="C:\Users\Nieuwe Gebruiker\Pictures\Genealogie\AlleGenealogieën\Gravendeel\PpointGereedFAMILIE\GebKaronVnkZnDaaf&amp;Ria.JPG"/>
          <p:cNvPicPr>
            <a:picLocks noChangeAspect="1" noChangeArrowheads="1"/>
          </p:cNvPicPr>
          <p:nvPr/>
        </p:nvPicPr>
        <p:blipFill>
          <a:blip r:embed="rId3" cstate="print"/>
          <a:srcRect/>
          <a:stretch>
            <a:fillRect/>
          </a:stretch>
        </p:blipFill>
        <p:spPr bwMode="auto">
          <a:xfrm>
            <a:off x="4860032" y="332656"/>
            <a:ext cx="3706813" cy="576064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ieuwe Gebruiker\Pictures\Genealogie\AlleGenealogieën\Gravendeel\PpointGereedFAMILIE\GebLeonVnkZnDavidRia.JPG"/>
          <p:cNvPicPr>
            <a:picLocks noChangeAspect="1" noChangeArrowheads="1"/>
          </p:cNvPicPr>
          <p:nvPr/>
        </p:nvPicPr>
        <p:blipFill>
          <a:blip r:embed="rId2" cstate="print"/>
          <a:srcRect/>
          <a:stretch>
            <a:fillRect/>
          </a:stretch>
        </p:blipFill>
        <p:spPr bwMode="auto">
          <a:xfrm>
            <a:off x="2483768" y="457200"/>
            <a:ext cx="4032448" cy="619235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FAMILIE\1600akteNmPPVnck.JPG"/>
          <p:cNvPicPr>
            <a:picLocks noChangeAspect="1" noChangeArrowheads="1"/>
          </p:cNvPicPr>
          <p:nvPr/>
        </p:nvPicPr>
        <p:blipFill>
          <a:blip r:embed="rId2" cstate="print"/>
          <a:srcRect/>
          <a:stretch>
            <a:fillRect/>
          </a:stretch>
        </p:blipFill>
        <p:spPr bwMode="auto">
          <a:xfrm>
            <a:off x="467544" y="548680"/>
            <a:ext cx="6127577" cy="5536122"/>
          </a:xfrm>
          <a:prstGeom prst="rect">
            <a:avLst/>
          </a:prstGeom>
          <a:noFill/>
        </p:spPr>
      </p:pic>
      <p:sp>
        <p:nvSpPr>
          <p:cNvPr id="3" name="PIJL-LINKS 2"/>
          <p:cNvSpPr/>
          <p:nvPr/>
        </p:nvSpPr>
        <p:spPr>
          <a:xfrm>
            <a:off x="6732240" y="2852936"/>
            <a:ext cx="2088232" cy="484632"/>
          </a:xfrm>
          <a:prstGeom prst="leftArrow">
            <a:avLst>
              <a:gd name="adj1" fmla="val 225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Afgeronde rechthoek 3"/>
          <p:cNvSpPr/>
          <p:nvPr/>
        </p:nvSpPr>
        <p:spPr>
          <a:xfrm>
            <a:off x="6948264" y="692696"/>
            <a:ext cx="1907704" cy="20882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400" dirty="0">
                <a:latin typeface="Verdana" pitchFamily="34" charset="0"/>
                <a:ea typeface="Verdana" pitchFamily="34" charset="0"/>
                <a:cs typeface="Verdana" pitchFamily="34" charset="0"/>
              </a:rPr>
              <a:t>De pijl wijst naar de schrijfwijze van de naam</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Pieter Pietersz</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Verdonck</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Akte 22-10-1600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OvlDaafVnk2017.jpg"/>
          <p:cNvPicPr>
            <a:picLocks noChangeAspect="1" noChangeArrowheads="1"/>
          </p:cNvPicPr>
          <p:nvPr/>
        </p:nvPicPr>
        <p:blipFill>
          <a:blip r:embed="rId2" cstate="print"/>
          <a:srcRect/>
          <a:stretch>
            <a:fillRect/>
          </a:stretch>
        </p:blipFill>
        <p:spPr bwMode="auto">
          <a:xfrm>
            <a:off x="1979712" y="260648"/>
            <a:ext cx="4619625" cy="626469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ieuwe Gebruiker\Pictures\Genealogie\AlleGenealogieën\Gravendeel\PpointGereedFAMILIE\TrWvEijkenJoVnk.JPG"/>
          <p:cNvPicPr>
            <a:picLocks noChangeAspect="1" noChangeArrowheads="1"/>
          </p:cNvPicPr>
          <p:nvPr/>
        </p:nvPicPr>
        <p:blipFill>
          <a:blip r:embed="rId2" cstate="print"/>
          <a:srcRect/>
          <a:stretch>
            <a:fillRect/>
          </a:stretch>
        </p:blipFill>
        <p:spPr bwMode="auto">
          <a:xfrm>
            <a:off x="1619672" y="548680"/>
            <a:ext cx="6336704" cy="553039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ieuwe Gebruiker\Pictures\Genealogie\AlleGenealogieën\Gravendeel\PpointGereedFAMILIE\TrWvEijkenJVerdonk.JPG"/>
          <p:cNvPicPr>
            <a:picLocks noChangeAspect="1" noChangeArrowheads="1"/>
          </p:cNvPicPr>
          <p:nvPr/>
        </p:nvPicPr>
        <p:blipFill>
          <a:blip r:embed="rId2" cstate="print"/>
          <a:srcRect/>
          <a:stretch>
            <a:fillRect/>
          </a:stretch>
        </p:blipFill>
        <p:spPr bwMode="auto">
          <a:xfrm>
            <a:off x="539552" y="764704"/>
            <a:ext cx="8018672" cy="525658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euwe Gebruiker\Pictures\Genealogie\AlleGenealogieën\Gravendeel\PpointGereedFAMILIE\Ome Wim Gereed.JPG"/>
          <p:cNvPicPr>
            <a:picLocks noChangeAspect="1" noChangeArrowheads="1"/>
          </p:cNvPicPr>
          <p:nvPr/>
        </p:nvPicPr>
        <p:blipFill>
          <a:blip r:embed="rId2" cstate="print"/>
          <a:srcRect/>
          <a:stretch>
            <a:fillRect/>
          </a:stretch>
        </p:blipFill>
        <p:spPr bwMode="auto">
          <a:xfrm>
            <a:off x="467544" y="908720"/>
            <a:ext cx="3745098" cy="4987424"/>
          </a:xfrm>
          <a:prstGeom prst="rect">
            <a:avLst/>
          </a:prstGeom>
          <a:noFill/>
        </p:spPr>
      </p:pic>
      <p:pic>
        <p:nvPicPr>
          <p:cNvPr id="24579" name="Picture 3" descr="C:\Users\Nieuwe Gebruiker\Pictures\Genealogie\AlleGenealogieën\Gravendeel\PpointGereedFAMILIE\Tante Jo Gereed.JPG"/>
          <p:cNvPicPr>
            <a:picLocks noChangeAspect="1" noChangeArrowheads="1"/>
          </p:cNvPicPr>
          <p:nvPr/>
        </p:nvPicPr>
        <p:blipFill>
          <a:blip r:embed="rId3" cstate="print"/>
          <a:srcRect/>
          <a:stretch>
            <a:fillRect/>
          </a:stretch>
        </p:blipFill>
        <p:spPr bwMode="auto">
          <a:xfrm>
            <a:off x="5148064" y="836712"/>
            <a:ext cx="3548062" cy="500221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euwe Gebruiker\Pictures\Genealogie\AlleGenealogieën\Gravendeel\PpointGereedFAMILIE\OverlTanteJoVnkvEijken.JPG"/>
          <p:cNvPicPr>
            <a:picLocks noChangeAspect="1" noChangeArrowheads="1"/>
          </p:cNvPicPr>
          <p:nvPr/>
        </p:nvPicPr>
        <p:blipFill>
          <a:blip r:embed="rId2" cstate="print"/>
          <a:srcRect/>
          <a:stretch>
            <a:fillRect/>
          </a:stretch>
        </p:blipFill>
        <p:spPr bwMode="auto">
          <a:xfrm>
            <a:off x="2267744" y="332656"/>
            <a:ext cx="4824536" cy="620440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ieuwe Gebruiker\Pictures\Genealogie\AlleGenealogieën\Gravendeel\PpointGereedFAMILIE\GrafsteenGereed.JPG"/>
          <p:cNvPicPr>
            <a:picLocks noChangeAspect="1" noChangeArrowheads="1"/>
          </p:cNvPicPr>
          <p:nvPr/>
        </p:nvPicPr>
        <p:blipFill>
          <a:blip r:embed="rId2" cstate="print"/>
          <a:srcRect/>
          <a:stretch>
            <a:fillRect/>
          </a:stretch>
        </p:blipFill>
        <p:spPr bwMode="auto">
          <a:xfrm>
            <a:off x="2195736" y="332656"/>
            <a:ext cx="4752528" cy="6257477"/>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Nieuwe Gebruiker\Pictures\Genealogie\AlleGenealogieën\Gravendeel\PpointGereedFAMILIE\Tr Sophie en Piet van Eijken 1958.JPG"/>
          <p:cNvPicPr>
            <a:picLocks noChangeAspect="1" noChangeArrowheads="1"/>
          </p:cNvPicPr>
          <p:nvPr/>
        </p:nvPicPr>
        <p:blipFill>
          <a:blip r:embed="rId2" cstate="print"/>
          <a:srcRect/>
          <a:stretch>
            <a:fillRect/>
          </a:stretch>
        </p:blipFill>
        <p:spPr bwMode="auto">
          <a:xfrm>
            <a:off x="899592" y="620687"/>
            <a:ext cx="7488832" cy="5645127"/>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ieuwe Gebruiker\Pictures\Genealogie\AlleGenealogieën\Gravendeel\PpointGereedFAMILIE\BruidspaarGereed.JPG"/>
          <p:cNvPicPr>
            <a:picLocks noChangeAspect="1" noChangeArrowheads="1"/>
          </p:cNvPicPr>
          <p:nvPr/>
        </p:nvPicPr>
        <p:blipFill>
          <a:blip r:embed="rId2" cstate="print"/>
          <a:srcRect/>
          <a:stretch>
            <a:fillRect/>
          </a:stretch>
        </p:blipFill>
        <p:spPr bwMode="auto">
          <a:xfrm>
            <a:off x="971600" y="260648"/>
            <a:ext cx="4536504" cy="6268923"/>
          </a:xfrm>
          <a:prstGeom prst="rect">
            <a:avLst/>
          </a:prstGeom>
          <a:noFill/>
        </p:spPr>
      </p:pic>
      <p:sp>
        <p:nvSpPr>
          <p:cNvPr id="3" name="Afgeronde rechthoek 2"/>
          <p:cNvSpPr/>
          <p:nvPr/>
        </p:nvSpPr>
        <p:spPr>
          <a:xfrm>
            <a:off x="6084168" y="1268760"/>
            <a:ext cx="266429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Getrouwd 20-8-1989 te Puttershoek Willem van Eijken  1945-1989</a:t>
            </a:r>
          </a:p>
          <a:p>
            <a:pPr algn="ctr"/>
            <a:r>
              <a:rPr lang="nl-NL" dirty="0"/>
              <a:t>met</a:t>
            </a:r>
          </a:p>
          <a:p>
            <a:pPr algn="ctr"/>
            <a:r>
              <a:rPr lang="nl-NL" dirty="0"/>
              <a:t>Corrie Muller 1948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Nieuwe Gebruiker\Pictures\Genealogie\AlleGenealogieën\Gravendeel\PpointGereedFAMILIE\BerOvlOmeKoosdeGeus.JPG"/>
          <p:cNvPicPr>
            <a:picLocks noChangeAspect="1" noChangeArrowheads="1"/>
          </p:cNvPicPr>
          <p:nvPr/>
        </p:nvPicPr>
        <p:blipFill>
          <a:blip r:embed="rId2" cstate="print"/>
          <a:srcRect/>
          <a:stretch>
            <a:fillRect/>
          </a:stretch>
        </p:blipFill>
        <p:spPr bwMode="auto">
          <a:xfrm>
            <a:off x="2195736" y="260648"/>
            <a:ext cx="4824536" cy="633521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Nieuwe Gebruiker\Pictures\Genealogie\AlleGenealogieën\Gravendeel\PpointGereedFAMILIE\BerOvltanteJans.JPG"/>
          <p:cNvPicPr>
            <a:picLocks noChangeAspect="1" noChangeArrowheads="1"/>
          </p:cNvPicPr>
          <p:nvPr/>
        </p:nvPicPr>
        <p:blipFill>
          <a:blip r:embed="rId2" cstate="print"/>
          <a:srcRect/>
          <a:stretch>
            <a:fillRect/>
          </a:stretch>
        </p:blipFill>
        <p:spPr bwMode="auto">
          <a:xfrm>
            <a:off x="1841505" y="188640"/>
            <a:ext cx="5250775" cy="64087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Nieuwe Gebruiker\Pictures\Genealogie\AlleGenealogieën\Gravendeel\PpointGereedFAMILIE\akte28-10-1621.jpg"/>
          <p:cNvPicPr>
            <a:picLocks noChangeAspect="1" noChangeArrowheads="1"/>
          </p:cNvPicPr>
          <p:nvPr/>
        </p:nvPicPr>
        <p:blipFill>
          <a:blip r:embed="rId2" cstate="print"/>
          <a:srcRect/>
          <a:stretch>
            <a:fillRect/>
          </a:stretch>
        </p:blipFill>
        <p:spPr bwMode="auto">
          <a:xfrm>
            <a:off x="683568" y="476672"/>
            <a:ext cx="7940755" cy="5082258"/>
          </a:xfrm>
          <a:prstGeom prst="rect">
            <a:avLst/>
          </a:prstGeom>
          <a:noFill/>
        </p:spPr>
      </p:pic>
      <p:sp>
        <p:nvSpPr>
          <p:cNvPr id="3" name="Afgeronde rechthoek 2"/>
          <p:cNvSpPr/>
          <p:nvPr/>
        </p:nvSpPr>
        <p:spPr>
          <a:xfrm>
            <a:off x="1691680" y="5589240"/>
            <a:ext cx="626469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Twee manieren van schrijven in één akte. </a:t>
            </a:r>
            <a:br>
              <a:rPr lang="nl-NL" dirty="0"/>
            </a:br>
            <a:r>
              <a:rPr lang="nl-NL" dirty="0"/>
              <a:t>Deze akte is  uit het </a:t>
            </a:r>
            <a:r>
              <a:rPr lang="nl-NL" dirty="0" err="1"/>
              <a:t>rechterlijkarchief</a:t>
            </a:r>
            <a:r>
              <a:rPr lang="nl-NL" dirty="0"/>
              <a:t>  nr. 28 d.d. 1621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Nieuwe Gebruiker\Pictures\Genealogie\AlleGenealogieën\Gravendeel\PpointGereedFAMILIE\AdvOvlJansVnkWddeGeus.JPG"/>
          <p:cNvPicPr>
            <a:picLocks noChangeAspect="1" noChangeArrowheads="1"/>
          </p:cNvPicPr>
          <p:nvPr/>
        </p:nvPicPr>
        <p:blipFill>
          <a:blip r:embed="rId2" cstate="print"/>
          <a:srcRect/>
          <a:stretch>
            <a:fillRect/>
          </a:stretch>
        </p:blipFill>
        <p:spPr bwMode="auto">
          <a:xfrm>
            <a:off x="2195736" y="548680"/>
            <a:ext cx="4413250" cy="558323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Nieuwe Gebruiker\Pictures\Genealogie\AlleGenealogieën\Gravendeel\PpointGereedFAMILIE\AdriedGeusEvervVerk.JPG"/>
          <p:cNvPicPr>
            <a:picLocks noChangeAspect="1" noChangeArrowheads="1"/>
          </p:cNvPicPr>
          <p:nvPr/>
        </p:nvPicPr>
        <p:blipFill>
          <a:blip r:embed="rId2" cstate="print"/>
          <a:srcRect/>
          <a:stretch>
            <a:fillRect/>
          </a:stretch>
        </p:blipFill>
        <p:spPr bwMode="auto">
          <a:xfrm>
            <a:off x="683568" y="332655"/>
            <a:ext cx="3600400" cy="6183295"/>
          </a:xfrm>
          <a:prstGeom prst="rect">
            <a:avLst/>
          </a:prstGeom>
          <a:noFill/>
        </p:spPr>
      </p:pic>
      <p:sp>
        <p:nvSpPr>
          <p:cNvPr id="3" name="Afgeronde rechthoek 2"/>
          <p:cNvSpPr/>
          <p:nvPr/>
        </p:nvSpPr>
        <p:spPr>
          <a:xfrm>
            <a:off x="5508104" y="1412776"/>
            <a:ext cx="2808312"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Adrie is een dochter van Koos de Geus en Jannigje (Jans) Verdonk.</a:t>
            </a:r>
            <a:br>
              <a:rPr lang="nl-NL" dirty="0"/>
            </a:br>
            <a:r>
              <a:rPr lang="nl-NL" dirty="0"/>
              <a:t>Omgekomen  1-2-1953</a:t>
            </a:r>
            <a:br>
              <a:rPr lang="nl-NL" dirty="0"/>
            </a:br>
            <a:r>
              <a:rPr lang="nl-NL" dirty="0"/>
              <a:t>Adrie 24 jaar, Evert 30 jaar.</a:t>
            </a:r>
            <a:br>
              <a:rPr lang="nl-NL" dirty="0"/>
            </a:br>
            <a:r>
              <a:rPr lang="nl-NL" dirty="0"/>
              <a:t>De kinderen:</a:t>
            </a:r>
          </a:p>
          <a:p>
            <a:pPr algn="ctr"/>
            <a:r>
              <a:rPr lang="nl-NL" dirty="0"/>
              <a:t>Cornelis 6 jaar</a:t>
            </a:r>
          </a:p>
          <a:p>
            <a:pPr algn="ctr"/>
            <a:r>
              <a:rPr lang="nl-NL" dirty="0"/>
              <a:t>Jannigje 4 jaar</a:t>
            </a:r>
          </a:p>
          <a:p>
            <a:pPr algn="ctr"/>
            <a:r>
              <a:rPr lang="nl-NL" dirty="0"/>
              <a:t>Adrianus 4 jaar</a:t>
            </a:r>
          </a:p>
          <a:p>
            <a:pPr algn="ctr"/>
            <a:r>
              <a:rPr lang="nl-NL" dirty="0"/>
              <a:t>Johannes  3 maanden</a:t>
            </a:r>
            <a:br>
              <a:rPr lang="nl-NL" dirty="0"/>
            </a:br>
            <a:endParaRPr lang="nl-N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Nieuwe Gebruiker\Pictures\Genealogie\AlleGenealogieën\Gravendeel\PpointGereedFAMILIE\VaderJongeman.JPG"/>
          <p:cNvPicPr>
            <a:picLocks noChangeAspect="1" noChangeArrowheads="1"/>
          </p:cNvPicPr>
          <p:nvPr/>
        </p:nvPicPr>
        <p:blipFill>
          <a:blip r:embed="rId2" cstate="print"/>
          <a:srcRect/>
          <a:stretch>
            <a:fillRect/>
          </a:stretch>
        </p:blipFill>
        <p:spPr bwMode="auto">
          <a:xfrm>
            <a:off x="755576" y="260648"/>
            <a:ext cx="3500438" cy="6280150"/>
          </a:xfrm>
          <a:prstGeom prst="rect">
            <a:avLst/>
          </a:prstGeom>
          <a:noFill/>
        </p:spPr>
      </p:pic>
      <p:pic>
        <p:nvPicPr>
          <p:cNvPr id="33795" name="Picture 3" descr="C:\Users\Nieuwe Gebruiker\Pictures\Genealogie\AlleGenealogieën\Gravendeel\PpointGereedFAMILIE\Moederjongedochter.JPG"/>
          <p:cNvPicPr>
            <a:picLocks noChangeAspect="1" noChangeArrowheads="1"/>
          </p:cNvPicPr>
          <p:nvPr/>
        </p:nvPicPr>
        <p:blipFill>
          <a:blip r:embed="rId3" cstate="print"/>
          <a:srcRect/>
          <a:stretch>
            <a:fillRect/>
          </a:stretch>
        </p:blipFill>
        <p:spPr bwMode="auto">
          <a:xfrm>
            <a:off x="5004048" y="260648"/>
            <a:ext cx="3511550" cy="629126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Nieuwe Gebruiker\Pictures\Genealogie\AlleGenealogieën\Gravendeel\PpointGereedFAMILIE\VerlovingOuders.jpg"/>
          <p:cNvPicPr>
            <a:picLocks noChangeAspect="1" noChangeArrowheads="1"/>
          </p:cNvPicPr>
          <p:nvPr/>
        </p:nvPicPr>
        <p:blipFill>
          <a:blip r:embed="rId2" cstate="print"/>
          <a:srcRect/>
          <a:stretch>
            <a:fillRect/>
          </a:stretch>
        </p:blipFill>
        <p:spPr bwMode="auto">
          <a:xfrm>
            <a:off x="323528" y="260648"/>
            <a:ext cx="3933825" cy="6296026"/>
          </a:xfrm>
          <a:prstGeom prst="rect">
            <a:avLst/>
          </a:prstGeom>
          <a:noFill/>
        </p:spPr>
      </p:pic>
      <p:pic>
        <p:nvPicPr>
          <p:cNvPr id="34819" name="Picture 3" descr="C:\Users\Nieuwe Gebruiker\Pictures\Genealogie\AlleGenealogieën\Gravendeel\PpointGereedFAMILIE\Moeder met mij ca.1937.JPG"/>
          <p:cNvPicPr>
            <a:picLocks noChangeAspect="1" noChangeArrowheads="1"/>
          </p:cNvPicPr>
          <p:nvPr/>
        </p:nvPicPr>
        <p:blipFill>
          <a:blip r:embed="rId3" cstate="print"/>
          <a:srcRect/>
          <a:stretch>
            <a:fillRect/>
          </a:stretch>
        </p:blipFill>
        <p:spPr bwMode="auto">
          <a:xfrm>
            <a:off x="4860032" y="247790"/>
            <a:ext cx="3877816" cy="616295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Nieuwe Gebruiker\Pictures\Genealogie\AlleGenealogieën\Gravendeel\PpointGereedFAMILIE\OudersTeun&amp;mij.JPG"/>
          <p:cNvPicPr>
            <a:picLocks noChangeAspect="1" noChangeArrowheads="1"/>
          </p:cNvPicPr>
          <p:nvPr/>
        </p:nvPicPr>
        <p:blipFill>
          <a:blip r:embed="rId2" cstate="print"/>
          <a:srcRect/>
          <a:stretch>
            <a:fillRect/>
          </a:stretch>
        </p:blipFill>
        <p:spPr bwMode="auto">
          <a:xfrm>
            <a:off x="971600" y="908720"/>
            <a:ext cx="7200800" cy="4601836"/>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ieuwe Gebruiker\Pictures\Genealogie\AlleGenealogieën\Gravendeel\PpointGereedFAMILIE\OnsOudGezin.jpg"/>
          <p:cNvPicPr>
            <a:picLocks noChangeAspect="1" noChangeArrowheads="1"/>
          </p:cNvPicPr>
          <p:nvPr/>
        </p:nvPicPr>
        <p:blipFill>
          <a:blip r:embed="rId2" cstate="print"/>
          <a:srcRect/>
          <a:stretch>
            <a:fillRect/>
          </a:stretch>
        </p:blipFill>
        <p:spPr bwMode="auto">
          <a:xfrm>
            <a:off x="1619673" y="1268760"/>
            <a:ext cx="6408516" cy="442319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enselijk gezicht, persoon, kleding, portret&#10;&#10;Automatisch gegenereerde beschrijving">
            <a:extLst>
              <a:ext uri="{FF2B5EF4-FFF2-40B4-BE49-F238E27FC236}">
                <a16:creationId xmlns:a16="http://schemas.microsoft.com/office/drawing/2014/main" id="{C442D006-7861-B2D4-FCE5-C5666CCAB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3" y="1268760"/>
            <a:ext cx="7130174" cy="4320480"/>
          </a:xfrm>
          <a:prstGeom prst="rect">
            <a:avLst/>
          </a:prstGeom>
        </p:spPr>
      </p:pic>
    </p:spTree>
    <p:extLst>
      <p:ext uri="{BB962C8B-B14F-4D97-AF65-F5344CB8AC3E}">
        <p14:creationId xmlns:p14="http://schemas.microsoft.com/office/powerpoint/2010/main" val="3374543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FAMILIE\alsnog\ZelfKMarSchiph.jpg"/>
          <p:cNvPicPr>
            <a:picLocks noChangeAspect="1" noChangeArrowheads="1"/>
          </p:cNvPicPr>
          <p:nvPr/>
        </p:nvPicPr>
        <p:blipFill>
          <a:blip r:embed="rId2" cstate="print"/>
          <a:srcRect/>
          <a:stretch>
            <a:fillRect/>
          </a:stretch>
        </p:blipFill>
        <p:spPr bwMode="auto">
          <a:xfrm>
            <a:off x="899592" y="332656"/>
            <a:ext cx="7371010" cy="6175376"/>
          </a:xfrm>
          <a:prstGeom prst="rect">
            <a:avLst/>
          </a:prstGeom>
          <a:noFill/>
        </p:spPr>
      </p:pic>
      <p:sp>
        <p:nvSpPr>
          <p:cNvPr id="4" name="Afgeronde rechthoek 3"/>
          <p:cNvSpPr/>
          <p:nvPr/>
        </p:nvSpPr>
        <p:spPr>
          <a:xfrm>
            <a:off x="6228184" y="764704"/>
            <a:ext cx="1800200"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00" dirty="0">
                <a:latin typeface="Verdana" pitchFamily="34" charset="0"/>
                <a:ea typeface="Verdana" pitchFamily="34" charset="0"/>
                <a:cs typeface="Verdana" pitchFamily="34" charset="0"/>
              </a:rPr>
              <a:t>Kapitein Piet Verdonk, commandant brigade Koninklijke marechaussee</a:t>
            </a:r>
          </a:p>
          <a:p>
            <a:pPr algn="ctr"/>
            <a:r>
              <a:rPr lang="nl-NL" sz="1000" dirty="0">
                <a:latin typeface="Verdana" pitchFamily="34" charset="0"/>
                <a:ea typeface="Verdana" pitchFamily="34" charset="0"/>
                <a:cs typeface="Verdana" pitchFamily="34" charset="0"/>
              </a:rPr>
              <a:t>Schiphol</a:t>
            </a:r>
            <a:r>
              <a:rPr lang="nl-NL" sz="1200" dirty="0"/>
              <a:t>.  </a:t>
            </a:r>
            <a:br>
              <a:rPr lang="nl-NL" sz="1200" dirty="0"/>
            </a:br>
            <a:r>
              <a:rPr lang="nl-NL" sz="1200" dirty="0"/>
              <a:t>                             </a:t>
            </a:r>
            <a:r>
              <a:rPr lang="nl-NL" sz="800" dirty="0"/>
              <a:t>foto 1989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Nieuwe Gebruiker\Pictures\Genealogie\AlleGenealogieën\Gravendeel\PpointGereedFAMILIE\Vader bij de gebr. Kamp.JPG"/>
          <p:cNvPicPr>
            <a:picLocks noChangeAspect="1" noChangeArrowheads="1"/>
          </p:cNvPicPr>
          <p:nvPr/>
        </p:nvPicPr>
        <p:blipFill>
          <a:blip r:embed="rId2" cstate="print"/>
          <a:srcRect/>
          <a:stretch>
            <a:fillRect/>
          </a:stretch>
        </p:blipFill>
        <p:spPr bwMode="auto">
          <a:xfrm>
            <a:off x="827584" y="548680"/>
            <a:ext cx="7599909" cy="4733597"/>
          </a:xfrm>
          <a:prstGeom prst="rect">
            <a:avLst/>
          </a:prstGeom>
          <a:noFill/>
        </p:spPr>
      </p:pic>
      <p:sp>
        <p:nvSpPr>
          <p:cNvPr id="3" name="Rechthoek 2"/>
          <p:cNvSpPr/>
          <p:nvPr/>
        </p:nvSpPr>
        <p:spPr>
          <a:xfrm>
            <a:off x="1043608" y="5517232"/>
            <a:ext cx="72728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Het betreft hier de herbouw van de  boerderij van de Baat aan de  Dubbeldamseweg  te Dordrecht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Nieuwe Gebruiker\Pictures\Genealogie\AlleGenealogieën\Gravendeel\PpointGereedFAMILIE\VaderMoerdijkBrug.JPG"/>
          <p:cNvPicPr>
            <a:picLocks noChangeAspect="1" noChangeArrowheads="1"/>
          </p:cNvPicPr>
          <p:nvPr/>
        </p:nvPicPr>
        <p:blipFill>
          <a:blip r:embed="rId2" cstate="print"/>
          <a:srcRect/>
          <a:stretch>
            <a:fillRect/>
          </a:stretch>
        </p:blipFill>
        <p:spPr bwMode="auto">
          <a:xfrm>
            <a:off x="899592" y="692696"/>
            <a:ext cx="7528892" cy="51645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FAMILIE\Akte6-10-1624.jpg"/>
          <p:cNvPicPr>
            <a:picLocks noChangeAspect="1" noChangeArrowheads="1"/>
          </p:cNvPicPr>
          <p:nvPr/>
        </p:nvPicPr>
        <p:blipFill>
          <a:blip r:embed="rId2" cstate="print"/>
          <a:srcRect/>
          <a:stretch>
            <a:fillRect/>
          </a:stretch>
        </p:blipFill>
        <p:spPr bwMode="auto">
          <a:xfrm>
            <a:off x="1691680" y="692696"/>
            <a:ext cx="5694363" cy="2401887"/>
          </a:xfrm>
          <a:prstGeom prst="rect">
            <a:avLst/>
          </a:prstGeom>
          <a:noFill/>
        </p:spPr>
      </p:pic>
      <p:sp>
        <p:nvSpPr>
          <p:cNvPr id="3" name="Afgeronde rechthoek 2"/>
          <p:cNvSpPr/>
          <p:nvPr/>
        </p:nvSpPr>
        <p:spPr>
          <a:xfrm>
            <a:off x="1619672" y="3573016"/>
            <a:ext cx="6336704" cy="21602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dirty="0"/>
              <a:t>Onderaan een akte d.d. 6-10-1624 de handtekening van de zoon van onze oudste voorvader, </a:t>
            </a:r>
            <a:r>
              <a:rPr lang="nl-NL"/>
              <a:t>eveneens schepen,</a:t>
            </a:r>
            <a:br>
              <a:rPr lang="nl-NL" dirty="0"/>
            </a:br>
            <a:r>
              <a:rPr lang="nl-NL" dirty="0"/>
              <a:t>Aryen Pietersz Verdonck.</a:t>
            </a:r>
            <a:br>
              <a:rPr lang="nl-NL" dirty="0"/>
            </a:br>
            <a:br>
              <a:rPr lang="nl-NL" dirty="0"/>
            </a:br>
            <a:r>
              <a:rPr lang="nl-NL" dirty="0"/>
              <a:t>( V..</a:t>
            </a:r>
            <a:r>
              <a:rPr lang="nl-NL" dirty="0" err="1"/>
              <a:t>donck</a:t>
            </a:r>
            <a:r>
              <a:rPr lang="nl-NL" dirty="0"/>
              <a:t>, met weglating  de letters </a:t>
            </a:r>
            <a:r>
              <a:rPr lang="nl-NL" b="1" dirty="0">
                <a:solidFill>
                  <a:schemeClr val="accent1"/>
                </a:solidFill>
              </a:rPr>
              <a:t>er</a:t>
            </a:r>
            <a:r>
              <a:rPr lang="nl-NL" dirty="0"/>
              <a:t> was een schrijfwijze in die tijd. Dat kwam dus ook voor in V..kocht enz.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Nieuwe Gebruiker\Pictures\Genealogie\AlleGenealogieën\Gravendeel\PpointGereedFAMILIE\VaderbijKrwagen.JPG"/>
          <p:cNvPicPr>
            <a:picLocks noChangeAspect="1" noChangeArrowheads="1"/>
          </p:cNvPicPr>
          <p:nvPr/>
        </p:nvPicPr>
        <p:blipFill>
          <a:blip r:embed="rId2" cstate="print"/>
          <a:srcRect/>
          <a:stretch>
            <a:fillRect/>
          </a:stretch>
        </p:blipFill>
        <p:spPr bwMode="auto">
          <a:xfrm>
            <a:off x="971600" y="980728"/>
            <a:ext cx="7128792" cy="499476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ieuwe Gebruiker\Pictures\Genealogie\AlleGenealogieën\Gravendeel\PpointGereedFAMILIE\VaderHandstandopKrw.JPG"/>
          <p:cNvPicPr>
            <a:picLocks noChangeAspect="1" noChangeArrowheads="1"/>
          </p:cNvPicPr>
          <p:nvPr/>
        </p:nvPicPr>
        <p:blipFill>
          <a:blip r:embed="rId2" cstate="print"/>
          <a:srcRect/>
          <a:stretch>
            <a:fillRect/>
          </a:stretch>
        </p:blipFill>
        <p:spPr bwMode="auto">
          <a:xfrm>
            <a:off x="1043608" y="908720"/>
            <a:ext cx="7200800" cy="512700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KrielpitteSeuters.jpg"/>
          <p:cNvPicPr>
            <a:picLocks noChangeAspect="1" noChangeArrowheads="1"/>
          </p:cNvPicPr>
          <p:nvPr/>
        </p:nvPicPr>
        <p:blipFill>
          <a:blip r:embed="rId2" cstate="print"/>
          <a:srcRect/>
          <a:stretch>
            <a:fillRect/>
          </a:stretch>
        </p:blipFill>
        <p:spPr bwMode="auto">
          <a:xfrm>
            <a:off x="1038224" y="404813"/>
            <a:ext cx="7120933" cy="4608363"/>
          </a:xfrm>
          <a:prstGeom prst="rect">
            <a:avLst/>
          </a:prstGeom>
          <a:noFill/>
        </p:spPr>
      </p:pic>
      <p:sp>
        <p:nvSpPr>
          <p:cNvPr id="3" name="Afgeronde rechthoek 2"/>
          <p:cNvSpPr/>
          <p:nvPr/>
        </p:nvSpPr>
        <p:spPr>
          <a:xfrm>
            <a:off x="1259632" y="5517232"/>
            <a:ext cx="691276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David Verdonk en Reinier Smaal aan het aardappelen pitten.</a:t>
            </a:r>
            <a:br>
              <a:rPr lang="nl-NL" dirty="0"/>
            </a:br>
            <a:r>
              <a:rPr lang="nl-NL" dirty="0"/>
              <a:t>Krieltjes gereed maken voor het seuteren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Nieuwe Gebruiker\Pictures\Genealogie\AlleGenealogieën\Gravendeel\PpointGereedFAMILIE\PokkenbriefjeVader.JPG"/>
          <p:cNvPicPr>
            <a:picLocks noChangeAspect="1" noChangeArrowheads="1"/>
          </p:cNvPicPr>
          <p:nvPr/>
        </p:nvPicPr>
        <p:blipFill>
          <a:blip r:embed="rId2" cstate="print"/>
          <a:srcRect/>
          <a:stretch>
            <a:fillRect/>
          </a:stretch>
        </p:blipFill>
        <p:spPr bwMode="auto">
          <a:xfrm>
            <a:off x="973568" y="836711"/>
            <a:ext cx="7342848" cy="489658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Nieuwe Gebruiker\Pictures\Genealogie\AlleGenealogieën\Gravendeel\PpointGereedFAMILIE\PokkenbriefjeMoeder.jpg"/>
          <p:cNvPicPr>
            <a:picLocks noChangeAspect="1" noChangeArrowheads="1"/>
          </p:cNvPicPr>
          <p:nvPr/>
        </p:nvPicPr>
        <p:blipFill>
          <a:blip r:embed="rId2" cstate="print"/>
          <a:srcRect/>
          <a:stretch>
            <a:fillRect/>
          </a:stretch>
        </p:blipFill>
        <p:spPr bwMode="auto">
          <a:xfrm>
            <a:off x="755576" y="548680"/>
            <a:ext cx="7704856" cy="570512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Nieuwe Gebruiker\Pictures\Genealogie\AlleGenealogieën\Gravendeel\PpointGereedFAMILIE\PaspoortDavidVerdonk.JPG"/>
          <p:cNvPicPr>
            <a:picLocks noChangeAspect="1" noChangeArrowheads="1"/>
          </p:cNvPicPr>
          <p:nvPr/>
        </p:nvPicPr>
        <p:blipFill>
          <a:blip r:embed="rId2" cstate="print"/>
          <a:srcRect/>
          <a:stretch>
            <a:fillRect/>
          </a:stretch>
        </p:blipFill>
        <p:spPr bwMode="auto">
          <a:xfrm>
            <a:off x="1043608" y="764704"/>
            <a:ext cx="7224802" cy="5418601"/>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Nieuwe Gebruiker\Pictures\Genealogie\AlleGenealogieën\Gravendeel\PpointGereedFAMILIE\PaspMariaRobbemont.JPG"/>
          <p:cNvPicPr>
            <a:picLocks noChangeAspect="1" noChangeArrowheads="1"/>
          </p:cNvPicPr>
          <p:nvPr/>
        </p:nvPicPr>
        <p:blipFill>
          <a:blip r:embed="rId2" cstate="print"/>
          <a:srcRect/>
          <a:stretch>
            <a:fillRect/>
          </a:stretch>
        </p:blipFill>
        <p:spPr bwMode="auto">
          <a:xfrm>
            <a:off x="577171" y="764704"/>
            <a:ext cx="8013217" cy="547260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Nieuwe Gebruiker\Pictures\Genealogie\AlleGenealogieën\Gravendeel\PpointGereedFAMILIE\BewvNedschapVader.JPG"/>
          <p:cNvPicPr>
            <a:picLocks noChangeAspect="1" noChangeArrowheads="1"/>
          </p:cNvPicPr>
          <p:nvPr/>
        </p:nvPicPr>
        <p:blipFill>
          <a:blip r:embed="rId2" cstate="print"/>
          <a:srcRect/>
          <a:stretch>
            <a:fillRect/>
          </a:stretch>
        </p:blipFill>
        <p:spPr bwMode="auto">
          <a:xfrm>
            <a:off x="1979712" y="476672"/>
            <a:ext cx="4806950" cy="602932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Nieuwe Gebruiker\Pictures\Genealogie\AlleGenealogieën\Gravendeel\PpointGereedFAMILIE\ouders.JPG"/>
          <p:cNvPicPr>
            <a:picLocks noChangeAspect="1" noChangeArrowheads="1"/>
          </p:cNvPicPr>
          <p:nvPr/>
        </p:nvPicPr>
        <p:blipFill>
          <a:blip r:embed="rId2" cstate="print"/>
          <a:srcRect/>
          <a:stretch>
            <a:fillRect/>
          </a:stretch>
        </p:blipFill>
        <p:spPr bwMode="auto">
          <a:xfrm>
            <a:off x="899592" y="764704"/>
            <a:ext cx="7513141" cy="544199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Nieuwe Gebruiker\Pictures\Genealogie\AlleGenealogieën\Gravendeel\PpointGereedFAMILIE\NwbouwRburgvmstr.JPG"/>
          <p:cNvPicPr>
            <a:picLocks noChangeAspect="1" noChangeArrowheads="1"/>
          </p:cNvPicPr>
          <p:nvPr/>
        </p:nvPicPr>
        <p:blipFill>
          <a:blip r:embed="rId2" cstate="print"/>
          <a:srcRect/>
          <a:stretch>
            <a:fillRect/>
          </a:stretch>
        </p:blipFill>
        <p:spPr bwMode="auto">
          <a:xfrm>
            <a:off x="683568" y="980728"/>
            <a:ext cx="8014344" cy="48245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FAMILIE\Briefpapier.JPG"/>
          <p:cNvPicPr>
            <a:picLocks noChangeAspect="1" noChangeArrowheads="1"/>
          </p:cNvPicPr>
          <p:nvPr/>
        </p:nvPicPr>
        <p:blipFill>
          <a:blip r:embed="rId2" cstate="print"/>
          <a:srcRect/>
          <a:stretch>
            <a:fillRect/>
          </a:stretch>
        </p:blipFill>
        <p:spPr bwMode="auto">
          <a:xfrm>
            <a:off x="683568" y="476672"/>
            <a:ext cx="7848872" cy="5536376"/>
          </a:xfrm>
          <a:prstGeom prst="rect">
            <a:avLst/>
          </a:prstGeom>
          <a:noFill/>
        </p:spPr>
      </p:pic>
      <p:cxnSp>
        <p:nvCxnSpPr>
          <p:cNvPr id="4" name="Rechte verbindingslijn 3"/>
          <p:cNvCxnSpPr/>
          <p:nvPr/>
        </p:nvCxnSpPr>
        <p:spPr>
          <a:xfrm>
            <a:off x="3203848" y="1844824"/>
            <a:ext cx="49685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Rechte verbindingslijn 6"/>
          <p:cNvCxnSpPr/>
          <p:nvPr/>
        </p:nvCxnSpPr>
        <p:spPr>
          <a:xfrm>
            <a:off x="3203848" y="2780928"/>
            <a:ext cx="50405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8172400" y="1844824"/>
            <a:ext cx="72008"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flipH="1">
            <a:off x="3203848" y="1844824"/>
            <a:ext cx="72008" cy="10801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Nieuwe Gebruiker\Pictures\Genealogie\AlleGenealogieën\Gravendeel\PpointGereedFAMILIE\Roodenburgvermaatstraat.JPG"/>
          <p:cNvPicPr>
            <a:picLocks noChangeAspect="1" noChangeArrowheads="1"/>
          </p:cNvPicPr>
          <p:nvPr/>
        </p:nvPicPr>
        <p:blipFill>
          <a:blip r:embed="rId2" cstate="print"/>
          <a:srcRect/>
          <a:stretch>
            <a:fillRect/>
          </a:stretch>
        </p:blipFill>
        <p:spPr bwMode="auto">
          <a:xfrm>
            <a:off x="971600" y="476672"/>
            <a:ext cx="7560840" cy="579907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Nieuwe Gebruiker\Pictures\Genealogie\AlleGenealogieën\Gravendeel\PpointGereedFAMILIE\RoodenbVermstr2.JPG"/>
          <p:cNvPicPr>
            <a:picLocks noChangeAspect="1" noChangeArrowheads="1"/>
          </p:cNvPicPr>
          <p:nvPr/>
        </p:nvPicPr>
        <p:blipFill>
          <a:blip r:embed="rId2" cstate="print"/>
          <a:srcRect/>
          <a:stretch>
            <a:fillRect/>
          </a:stretch>
        </p:blipFill>
        <p:spPr bwMode="auto">
          <a:xfrm>
            <a:off x="1043608" y="1052736"/>
            <a:ext cx="7211962" cy="504056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Nieuwe Gebruiker\Pictures\Genealogie\AlleGenealogieën\Gravendeel\PpointGereedFAMILIE\KrtSmidsweg2.JPG"/>
          <p:cNvPicPr>
            <a:picLocks noChangeAspect="1" noChangeArrowheads="1"/>
          </p:cNvPicPr>
          <p:nvPr/>
        </p:nvPicPr>
        <p:blipFill>
          <a:blip r:embed="rId2" cstate="print"/>
          <a:srcRect/>
          <a:stretch>
            <a:fillRect/>
          </a:stretch>
        </p:blipFill>
        <p:spPr bwMode="auto">
          <a:xfrm>
            <a:off x="683568" y="836712"/>
            <a:ext cx="7909084" cy="5356152"/>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leding, persoon, buitenshuis, person&#10;&#10;Automatisch gegenereerde beschrijving">
            <a:extLst>
              <a:ext uri="{FF2B5EF4-FFF2-40B4-BE49-F238E27FC236}">
                <a16:creationId xmlns:a16="http://schemas.microsoft.com/office/drawing/2014/main" id="{5FE15A55-79A6-5368-6565-9559E8AC51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528382"/>
            <a:ext cx="6984776" cy="5484690"/>
          </a:xfrm>
          <a:prstGeom prst="rect">
            <a:avLst/>
          </a:prstGeom>
        </p:spPr>
      </p:pic>
    </p:spTree>
    <p:extLst>
      <p:ext uri="{BB962C8B-B14F-4D97-AF65-F5344CB8AC3E}">
        <p14:creationId xmlns:p14="http://schemas.microsoft.com/office/powerpoint/2010/main" val="10807000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Nieuwe Gebruiker\Pictures\Genealogie\AlleGenealogieën\Gravendeel\PpointGereedFAMILIE\Dankbriefbond.JPG"/>
          <p:cNvPicPr>
            <a:picLocks noChangeAspect="1" noChangeArrowheads="1"/>
          </p:cNvPicPr>
          <p:nvPr/>
        </p:nvPicPr>
        <p:blipFill>
          <a:blip r:embed="rId2" cstate="print"/>
          <a:srcRect/>
          <a:stretch>
            <a:fillRect/>
          </a:stretch>
        </p:blipFill>
        <p:spPr bwMode="auto">
          <a:xfrm>
            <a:off x="1259631" y="404664"/>
            <a:ext cx="6459853" cy="6264696"/>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Nieuwe Gebruiker\Pictures\Genealogie\AlleGenealogieën\Gravendeel\PpointGereedFAMILIE\40jrGetrOuders.JPG"/>
          <p:cNvPicPr>
            <a:picLocks noChangeAspect="1" noChangeArrowheads="1"/>
          </p:cNvPicPr>
          <p:nvPr/>
        </p:nvPicPr>
        <p:blipFill>
          <a:blip r:embed="rId2" cstate="print"/>
          <a:srcRect/>
          <a:stretch>
            <a:fillRect/>
          </a:stretch>
        </p:blipFill>
        <p:spPr bwMode="auto">
          <a:xfrm>
            <a:off x="773989" y="980728"/>
            <a:ext cx="7748181" cy="5256584"/>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Nieuwe Gebruiker\Pictures\Genealogie\AlleGenealogieën\Gravendeel\PpointGereedFAMILIE\Pietbuste.JPG"/>
          <p:cNvPicPr>
            <a:picLocks noChangeAspect="1" noChangeArrowheads="1"/>
          </p:cNvPicPr>
          <p:nvPr/>
        </p:nvPicPr>
        <p:blipFill>
          <a:blip r:embed="rId2" cstate="print"/>
          <a:srcRect/>
          <a:stretch>
            <a:fillRect/>
          </a:stretch>
        </p:blipFill>
        <p:spPr bwMode="auto">
          <a:xfrm>
            <a:off x="467544" y="764704"/>
            <a:ext cx="3536951" cy="4992688"/>
          </a:xfrm>
          <a:prstGeom prst="rect">
            <a:avLst/>
          </a:prstGeom>
          <a:noFill/>
        </p:spPr>
      </p:pic>
      <p:pic>
        <p:nvPicPr>
          <p:cNvPr id="53251" name="Picture 3" descr="C:\Users\Nieuwe Gebruiker\Pictures\Genealogie\AlleGenealogieën\Gravendeel\PpointGereedFAMILIE\Teunbuste.JPG"/>
          <p:cNvPicPr>
            <a:picLocks noChangeAspect="1" noChangeArrowheads="1"/>
          </p:cNvPicPr>
          <p:nvPr/>
        </p:nvPicPr>
        <p:blipFill>
          <a:blip r:embed="rId3" cstate="print"/>
          <a:srcRect/>
          <a:stretch>
            <a:fillRect/>
          </a:stretch>
        </p:blipFill>
        <p:spPr bwMode="auto">
          <a:xfrm>
            <a:off x="4932040" y="764704"/>
            <a:ext cx="3767138" cy="4681537"/>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Nieuwe Gebruiker\Pictures\Genealogie\AlleGenealogieën\Gravendeel\PpointGereedFAMILIE\PietVerdonkLibanon1974.JPG"/>
          <p:cNvPicPr>
            <a:picLocks noChangeAspect="1" noChangeArrowheads="1"/>
          </p:cNvPicPr>
          <p:nvPr/>
        </p:nvPicPr>
        <p:blipFill>
          <a:blip r:embed="rId2" cstate="print"/>
          <a:srcRect/>
          <a:stretch>
            <a:fillRect/>
          </a:stretch>
        </p:blipFill>
        <p:spPr bwMode="auto">
          <a:xfrm>
            <a:off x="251520" y="260648"/>
            <a:ext cx="4022725" cy="6132513"/>
          </a:xfrm>
          <a:prstGeom prst="rect">
            <a:avLst/>
          </a:prstGeom>
          <a:noFill/>
        </p:spPr>
      </p:pic>
      <p:pic>
        <p:nvPicPr>
          <p:cNvPr id="54275" name="Picture 3" descr="C:\Users\Nieuwe Gebruiker\Pictures\Genealogie\AlleGenealogieën\Gravendeel\PpointGereedFAMILIE\TeunVnk1943-2004.JPG"/>
          <p:cNvPicPr>
            <a:picLocks noChangeAspect="1" noChangeArrowheads="1"/>
          </p:cNvPicPr>
          <p:nvPr/>
        </p:nvPicPr>
        <p:blipFill>
          <a:blip r:embed="rId3" cstate="print"/>
          <a:srcRect/>
          <a:stretch>
            <a:fillRect/>
          </a:stretch>
        </p:blipFill>
        <p:spPr bwMode="auto">
          <a:xfrm>
            <a:off x="4499992" y="260648"/>
            <a:ext cx="4367213" cy="612068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Nieuwe Gebruiker\Pictures\Genealogie\AlleGenealogieën\Gravendeel\PpointGereedFAMILIE\Teun&amp;GreVerloofd.JPG"/>
          <p:cNvPicPr>
            <a:picLocks noChangeAspect="1" noChangeArrowheads="1"/>
          </p:cNvPicPr>
          <p:nvPr/>
        </p:nvPicPr>
        <p:blipFill>
          <a:blip r:embed="rId2" cstate="print"/>
          <a:srcRect/>
          <a:stretch>
            <a:fillRect/>
          </a:stretch>
        </p:blipFill>
        <p:spPr bwMode="auto">
          <a:xfrm>
            <a:off x="915593" y="908720"/>
            <a:ext cx="7392821" cy="4968552"/>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Nieuwe Gebruiker\Pictures\Genealogie\AlleGenealogieën\Gravendeel\PpointGereedFAMILIE\ZerkBroerTeunVnk.JPG"/>
          <p:cNvPicPr>
            <a:picLocks noChangeAspect="1" noChangeArrowheads="1"/>
          </p:cNvPicPr>
          <p:nvPr/>
        </p:nvPicPr>
        <p:blipFill>
          <a:blip r:embed="rId2" cstate="print"/>
          <a:srcRect/>
          <a:stretch>
            <a:fillRect/>
          </a:stretch>
        </p:blipFill>
        <p:spPr bwMode="auto">
          <a:xfrm>
            <a:off x="899592" y="836712"/>
            <a:ext cx="7597618" cy="529555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FAMILIE\ZegelPieterPieterszVnck.JPG"/>
          <p:cNvPicPr>
            <a:picLocks noChangeAspect="1" noChangeArrowheads="1"/>
          </p:cNvPicPr>
          <p:nvPr/>
        </p:nvPicPr>
        <p:blipFill>
          <a:blip r:embed="rId2" cstate="print"/>
          <a:srcRect/>
          <a:stretch>
            <a:fillRect/>
          </a:stretch>
        </p:blipFill>
        <p:spPr bwMode="auto">
          <a:xfrm>
            <a:off x="251520" y="332656"/>
            <a:ext cx="4392487" cy="4867275"/>
          </a:xfrm>
          <a:prstGeom prst="rect">
            <a:avLst/>
          </a:prstGeom>
          <a:noFill/>
        </p:spPr>
      </p:pic>
      <p:sp>
        <p:nvSpPr>
          <p:cNvPr id="4" name="Afgeronde rechthoek 3"/>
          <p:cNvSpPr/>
          <p:nvPr/>
        </p:nvSpPr>
        <p:spPr>
          <a:xfrm>
            <a:off x="179512" y="5373216"/>
            <a:ext cx="8640960" cy="1058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Aan deze zegels van de schepenen Verdonck is ons Familiewapen ontleend.</a:t>
            </a:r>
            <a:br>
              <a:rPr lang="nl-NL" dirty="0"/>
            </a:br>
            <a:r>
              <a:rPr lang="nl-NL" dirty="0"/>
              <a:t>Bron rechter zegel: Algemeen Rijks Archief Collectie zegels doos 299 in het archief van de Grafelijkheid van Holland. Charter d.d. 18-12-1674</a:t>
            </a:r>
          </a:p>
        </p:txBody>
      </p:sp>
      <p:pic>
        <p:nvPicPr>
          <p:cNvPr id="1026" name="Picture 2" descr="C:\Users\Nieuwe Gebruiker\Pictures\Genealogie\AlleGenealogieën\Gravendeel\PpointGereedFAMILIE\ZwegelJan AriënsVnck.JPG"/>
          <p:cNvPicPr>
            <a:picLocks noChangeAspect="1" noChangeArrowheads="1"/>
          </p:cNvPicPr>
          <p:nvPr/>
        </p:nvPicPr>
        <p:blipFill>
          <a:blip r:embed="rId3" cstate="print"/>
          <a:srcRect/>
          <a:stretch>
            <a:fillRect/>
          </a:stretch>
        </p:blipFill>
        <p:spPr bwMode="auto">
          <a:xfrm>
            <a:off x="4860032" y="260648"/>
            <a:ext cx="3952181" cy="4824536"/>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AlsnogRobbemont\AnniwdKr-SmaapGerPP.jpg"/>
          <p:cNvPicPr>
            <a:picLocks noChangeAspect="1" noChangeArrowheads="1"/>
          </p:cNvPicPr>
          <p:nvPr/>
        </p:nvPicPr>
        <p:blipFill>
          <a:blip r:embed="rId2" cstate="print"/>
          <a:srcRect/>
          <a:stretch>
            <a:fillRect/>
          </a:stretch>
        </p:blipFill>
        <p:spPr bwMode="auto">
          <a:xfrm>
            <a:off x="1979712" y="404664"/>
            <a:ext cx="3657600" cy="6162676"/>
          </a:xfrm>
          <a:prstGeom prst="rect">
            <a:avLst/>
          </a:prstGeom>
          <a:noFill/>
        </p:spPr>
      </p:pic>
      <p:sp>
        <p:nvSpPr>
          <p:cNvPr id="3" name="Ovaal 2"/>
          <p:cNvSpPr/>
          <p:nvPr/>
        </p:nvSpPr>
        <p:spPr>
          <a:xfrm>
            <a:off x="6876256" y="3501008"/>
            <a:ext cx="187220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Zuster van Gre</a:t>
            </a:r>
          </a:p>
        </p:txBody>
      </p:sp>
      <p:cxnSp>
        <p:nvCxnSpPr>
          <p:cNvPr id="5" name="Rechte verbindingslijn 4"/>
          <p:cNvCxnSpPr/>
          <p:nvPr/>
        </p:nvCxnSpPr>
        <p:spPr>
          <a:xfrm flipV="1">
            <a:off x="5652120" y="4149080"/>
            <a:ext cx="1368152" cy="3600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TrouwenTeun&amp;Gre.JPG"/>
          <p:cNvPicPr>
            <a:picLocks noChangeAspect="1" noChangeArrowheads="1"/>
          </p:cNvPicPr>
          <p:nvPr/>
        </p:nvPicPr>
        <p:blipFill>
          <a:blip r:embed="rId2" cstate="print"/>
          <a:srcRect/>
          <a:stretch>
            <a:fillRect/>
          </a:stretch>
        </p:blipFill>
        <p:spPr bwMode="auto">
          <a:xfrm>
            <a:off x="1259632" y="980728"/>
            <a:ext cx="4559563" cy="5472609"/>
          </a:xfrm>
          <a:prstGeom prst="rect">
            <a:avLst/>
          </a:prstGeom>
          <a:noFill/>
        </p:spPr>
      </p:pic>
      <p:sp>
        <p:nvSpPr>
          <p:cNvPr id="3" name="Afgeronde rechthoek 2"/>
          <p:cNvSpPr/>
          <p:nvPr/>
        </p:nvSpPr>
        <p:spPr>
          <a:xfrm>
            <a:off x="6444208" y="1628800"/>
            <a:ext cx="2088232"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Teun Verdonk</a:t>
            </a:r>
          </a:p>
          <a:p>
            <a:pPr algn="ctr"/>
            <a:r>
              <a:rPr lang="nl-NL" dirty="0"/>
              <a:t>Trouwen 1967</a:t>
            </a:r>
          </a:p>
          <a:p>
            <a:pPr algn="ctr"/>
            <a:r>
              <a:rPr lang="nl-NL" dirty="0"/>
              <a:t>Gre Smaal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GreInBruidsjurk.JPG"/>
          <p:cNvPicPr>
            <a:picLocks noChangeAspect="1" noChangeArrowheads="1"/>
          </p:cNvPicPr>
          <p:nvPr/>
        </p:nvPicPr>
        <p:blipFill>
          <a:blip r:embed="rId2" cstate="print"/>
          <a:srcRect/>
          <a:stretch>
            <a:fillRect/>
          </a:stretch>
        </p:blipFill>
        <p:spPr bwMode="auto">
          <a:xfrm>
            <a:off x="1014440" y="1052736"/>
            <a:ext cx="4295578" cy="4768379"/>
          </a:xfrm>
          <a:prstGeom prst="rect">
            <a:avLst/>
          </a:prstGeom>
          <a:noFill/>
        </p:spPr>
      </p:pic>
      <p:sp>
        <p:nvSpPr>
          <p:cNvPr id="3" name="Ovaal 2"/>
          <p:cNvSpPr/>
          <p:nvPr/>
        </p:nvSpPr>
        <p:spPr>
          <a:xfrm>
            <a:off x="6228184" y="3933056"/>
            <a:ext cx="2232248"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Geheel links meisje met bloemen</a:t>
            </a:r>
            <a:br>
              <a:rPr lang="nl-NL" dirty="0"/>
            </a:br>
            <a:r>
              <a:rPr lang="nl-NL" dirty="0"/>
              <a:t>Annemarie</a:t>
            </a:r>
            <a:br>
              <a:rPr lang="nl-NL" dirty="0"/>
            </a:br>
            <a:r>
              <a:rPr lang="nl-NL" dirty="0"/>
              <a:t>Verdonk </a:t>
            </a:r>
            <a:br>
              <a:rPr lang="nl-NL" dirty="0"/>
            </a:br>
            <a:endParaRPr lang="nl-NL"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Nieuwe Gebruiker\Pictures\Genealogie\AlleGenealogieën\Gravendeel\PpointGereedFAMILIE\AdvOlNierSmaal.JPG"/>
          <p:cNvPicPr>
            <a:picLocks noChangeAspect="1" noChangeArrowheads="1"/>
          </p:cNvPicPr>
          <p:nvPr/>
        </p:nvPicPr>
        <p:blipFill>
          <a:blip r:embed="rId2" cstate="print"/>
          <a:srcRect/>
          <a:stretch>
            <a:fillRect/>
          </a:stretch>
        </p:blipFill>
        <p:spPr bwMode="auto">
          <a:xfrm>
            <a:off x="2411760" y="332656"/>
            <a:ext cx="4176464" cy="6317382"/>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ConsultBurPiet.JPG"/>
          <p:cNvPicPr>
            <a:picLocks noChangeAspect="1" noChangeArrowheads="1"/>
          </p:cNvPicPr>
          <p:nvPr/>
        </p:nvPicPr>
        <p:blipFill>
          <a:blip r:embed="rId2" cstate="print"/>
          <a:srcRect/>
          <a:stretch>
            <a:fillRect/>
          </a:stretch>
        </p:blipFill>
        <p:spPr bwMode="auto">
          <a:xfrm>
            <a:off x="1835696" y="188640"/>
            <a:ext cx="4968552" cy="6458785"/>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Nieuwe Gebruiker\Pictures\Genealogie\AlleGenealogieën\Gravendeel\PpointGereedFAMILIE\PietVnkopSchool1.JPG"/>
          <p:cNvPicPr>
            <a:picLocks noChangeAspect="1" noChangeArrowheads="1"/>
          </p:cNvPicPr>
          <p:nvPr/>
        </p:nvPicPr>
        <p:blipFill>
          <a:blip r:embed="rId2" cstate="print"/>
          <a:srcRect/>
          <a:stretch>
            <a:fillRect/>
          </a:stretch>
        </p:blipFill>
        <p:spPr bwMode="auto">
          <a:xfrm>
            <a:off x="971600" y="980728"/>
            <a:ext cx="7218894" cy="5310576"/>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Users\Nieuwe Gebruiker\Pictures\Genealogie\AlleGenealogieën\Gravendeel\PpointGereedFAMILIE\PietVdonkScool.JPG"/>
          <p:cNvPicPr>
            <a:picLocks noChangeAspect="1" noChangeArrowheads="1"/>
          </p:cNvPicPr>
          <p:nvPr/>
        </p:nvPicPr>
        <p:blipFill>
          <a:blip r:embed="rId2" cstate="print"/>
          <a:srcRect/>
          <a:stretch>
            <a:fillRect/>
          </a:stretch>
        </p:blipFill>
        <p:spPr bwMode="auto">
          <a:xfrm>
            <a:off x="1403648" y="1411125"/>
            <a:ext cx="6459118" cy="4256726"/>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Nieuwe Gebruiker\Pictures\Genealogie\AlleGenealogieën\Gravendeel\PpointGereedFAMILIE\FransdZ&amp;TeunVnk.JPG"/>
          <p:cNvPicPr>
            <a:picLocks noChangeAspect="1" noChangeArrowheads="1"/>
          </p:cNvPicPr>
          <p:nvPr/>
        </p:nvPicPr>
        <p:blipFill>
          <a:blip r:embed="rId2" cstate="print"/>
          <a:srcRect/>
          <a:stretch>
            <a:fillRect/>
          </a:stretch>
        </p:blipFill>
        <p:spPr bwMode="auto">
          <a:xfrm>
            <a:off x="1115616" y="908720"/>
            <a:ext cx="7056784" cy="4873129"/>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Nieuwe Gebruiker\Pictures\Genealogie\AlleGenealogieën\Gravendeel\PpointGereedFAMILIE\Willyjongedochter.JPG"/>
          <p:cNvPicPr>
            <a:picLocks noChangeAspect="1" noChangeArrowheads="1"/>
          </p:cNvPicPr>
          <p:nvPr/>
        </p:nvPicPr>
        <p:blipFill>
          <a:blip r:embed="rId2" cstate="print"/>
          <a:srcRect/>
          <a:stretch>
            <a:fillRect/>
          </a:stretch>
        </p:blipFill>
        <p:spPr bwMode="auto">
          <a:xfrm>
            <a:off x="2339752" y="260648"/>
            <a:ext cx="4248472" cy="6386272"/>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Nieuwe Gebruiker\Pictures\Genealogie\AlleGenealogieën\Gravendeel\PpointGereedFAMILIE\VerlWilly&amp;Piet.JPG"/>
          <p:cNvPicPr>
            <a:picLocks noChangeAspect="1" noChangeArrowheads="1"/>
          </p:cNvPicPr>
          <p:nvPr/>
        </p:nvPicPr>
        <p:blipFill>
          <a:blip r:embed="rId2" cstate="print"/>
          <a:srcRect/>
          <a:stretch>
            <a:fillRect/>
          </a:stretch>
        </p:blipFill>
        <p:spPr bwMode="auto">
          <a:xfrm>
            <a:off x="2123728" y="188640"/>
            <a:ext cx="4752528" cy="644209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FAMILIE\FamWapen.jpg"/>
          <p:cNvPicPr>
            <a:picLocks noChangeAspect="1" noChangeArrowheads="1"/>
          </p:cNvPicPr>
          <p:nvPr/>
        </p:nvPicPr>
        <p:blipFill>
          <a:blip r:embed="rId2" cstate="print"/>
          <a:srcRect/>
          <a:stretch>
            <a:fillRect/>
          </a:stretch>
        </p:blipFill>
        <p:spPr bwMode="auto">
          <a:xfrm>
            <a:off x="395536" y="764704"/>
            <a:ext cx="3856037" cy="4884738"/>
          </a:xfrm>
          <a:prstGeom prst="rect">
            <a:avLst/>
          </a:prstGeom>
          <a:noFill/>
        </p:spPr>
      </p:pic>
      <p:sp>
        <p:nvSpPr>
          <p:cNvPr id="3" name="Afgeronde rechthoek 2"/>
          <p:cNvSpPr/>
          <p:nvPr/>
        </p:nvSpPr>
        <p:spPr>
          <a:xfrm>
            <a:off x="4644008" y="908720"/>
            <a:ext cx="4139952" cy="53285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sz="1600" dirty="0">
                <a:latin typeface="Verdana" pitchFamily="34" charset="0"/>
                <a:ea typeface="Verdana" pitchFamily="34" charset="0"/>
                <a:cs typeface="Verdana" pitchFamily="34" charset="0"/>
              </a:rPr>
              <a:t>Beschrijving van het fam. wapen.</a:t>
            </a:r>
            <a:br>
              <a:rPr lang="nl-NL" sz="1600" dirty="0">
                <a:latin typeface="Verdana" pitchFamily="34" charset="0"/>
                <a:ea typeface="Verdana" pitchFamily="34" charset="0"/>
                <a:cs typeface="Verdana" pitchFamily="34" charset="0"/>
              </a:rPr>
            </a:br>
            <a:br>
              <a:rPr lang="nl-NL" sz="1600" dirty="0">
                <a:latin typeface="Verdana" pitchFamily="34" charset="0"/>
                <a:ea typeface="Verdana" pitchFamily="34" charset="0"/>
                <a:cs typeface="Verdana" pitchFamily="34" charset="0"/>
              </a:rPr>
            </a:br>
            <a:r>
              <a:rPr lang="nl-NL" sz="1600" dirty="0">
                <a:latin typeface="Verdana" pitchFamily="34" charset="0"/>
                <a:ea typeface="Verdana" pitchFamily="34" charset="0"/>
                <a:cs typeface="Verdana" pitchFamily="34" charset="0"/>
              </a:rPr>
              <a:t>“Schild beladen met een verkort kruis</a:t>
            </a:r>
            <a:br>
              <a:rPr lang="nl-NL" sz="1600" dirty="0">
                <a:latin typeface="Verdana" pitchFamily="34" charset="0"/>
                <a:ea typeface="Verdana" pitchFamily="34" charset="0"/>
                <a:cs typeface="Verdana" pitchFamily="34" charset="0"/>
              </a:rPr>
            </a:br>
            <a:r>
              <a:rPr lang="nl-NL" sz="1600" dirty="0">
                <a:latin typeface="Verdana" pitchFamily="34" charset="0"/>
                <a:ea typeface="Verdana" pitchFamily="34" charset="0"/>
                <a:cs typeface="Verdana" pitchFamily="34" charset="0"/>
              </a:rPr>
              <a:t>losstaand in de ruimte</a:t>
            </a:r>
            <a:br>
              <a:rPr lang="nl-NL" sz="1600" dirty="0">
                <a:latin typeface="Verdana" pitchFamily="34" charset="0"/>
                <a:ea typeface="Verdana" pitchFamily="34" charset="0"/>
                <a:cs typeface="Verdana" pitchFamily="34" charset="0"/>
              </a:rPr>
            </a:br>
            <a:r>
              <a:rPr lang="nl-NL" sz="1600" dirty="0">
                <a:latin typeface="Verdana" pitchFamily="34" charset="0"/>
                <a:ea typeface="Verdana" pitchFamily="34" charset="0"/>
                <a:cs typeface="Verdana" pitchFamily="34" charset="0"/>
              </a:rPr>
              <a:t>in’t eerste kwartier een schuinlinks geplaatst blokje</a:t>
            </a:r>
            <a:br>
              <a:rPr lang="nl-NL" sz="1600" dirty="0">
                <a:latin typeface="Verdana" pitchFamily="34" charset="0"/>
                <a:ea typeface="Verdana" pitchFamily="34" charset="0"/>
                <a:cs typeface="Verdana" pitchFamily="34" charset="0"/>
              </a:rPr>
            </a:br>
            <a:r>
              <a:rPr lang="nl-NL" sz="1600" dirty="0">
                <a:latin typeface="Verdana" pitchFamily="34" charset="0"/>
                <a:ea typeface="Verdana" pitchFamily="34" charset="0"/>
                <a:cs typeface="Verdana" pitchFamily="34" charset="0"/>
              </a:rPr>
              <a:t>traliehelm half naar rechts gewend</a:t>
            </a:r>
          </a:p>
          <a:p>
            <a:pPr algn="ctr"/>
            <a:r>
              <a:rPr lang="nl-NL" sz="1600" dirty="0">
                <a:latin typeface="Verdana" pitchFamily="34" charset="0"/>
                <a:ea typeface="Verdana" pitchFamily="34" charset="0"/>
                <a:cs typeface="Verdana" pitchFamily="34" charset="0"/>
              </a:rPr>
              <a:t>wrong en dekkleden</a:t>
            </a:r>
          </a:p>
          <a:p>
            <a:pPr algn="ctr"/>
            <a:r>
              <a:rPr lang="nl-NL" sz="1600" dirty="0">
                <a:latin typeface="Verdana" pitchFamily="34" charset="0"/>
                <a:ea typeface="Verdana" pitchFamily="34" charset="0"/>
                <a:cs typeface="Verdana" pitchFamily="34" charset="0"/>
              </a:rPr>
              <a:t>helmteken:</a:t>
            </a:r>
          </a:p>
          <a:p>
            <a:pPr algn="ctr"/>
            <a:r>
              <a:rPr lang="nl-NL" sz="1600" dirty="0">
                <a:latin typeface="Verdana" pitchFamily="34" charset="0"/>
                <a:ea typeface="Verdana" pitchFamily="34" charset="0"/>
                <a:cs typeface="Verdana" pitchFamily="34" charset="0"/>
              </a:rPr>
              <a:t>een in de richting van de helm half naar rechts gewende vlucht”.</a:t>
            </a:r>
            <a:br>
              <a:rPr lang="nl-NL" sz="1600" dirty="0">
                <a:latin typeface="Verdana" pitchFamily="34" charset="0"/>
                <a:ea typeface="Verdana" pitchFamily="34" charset="0"/>
                <a:cs typeface="Verdana" pitchFamily="34" charset="0"/>
              </a:rPr>
            </a:br>
            <a:br>
              <a:rPr lang="nl-NL" sz="1600" dirty="0">
                <a:latin typeface="Verdana" pitchFamily="34" charset="0"/>
                <a:ea typeface="Verdana" pitchFamily="34" charset="0"/>
                <a:cs typeface="Verdana" pitchFamily="34" charset="0"/>
              </a:rPr>
            </a:br>
            <a:r>
              <a:rPr lang="nl-NL" sz="1600" dirty="0">
                <a:latin typeface="Verdana" pitchFamily="34" charset="0"/>
                <a:ea typeface="Verdana" pitchFamily="34" charset="0"/>
                <a:cs typeface="Verdana" pitchFamily="34" charset="0"/>
              </a:rPr>
              <a:t>Beschrijving en wapentekening door heraldicus Henk ‘t Jong te Dordrecht.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Vakantie 1958.JPG"/>
          <p:cNvPicPr>
            <a:picLocks noChangeAspect="1" noChangeArrowheads="1"/>
          </p:cNvPicPr>
          <p:nvPr/>
        </p:nvPicPr>
        <p:blipFill>
          <a:blip r:embed="rId2" cstate="print"/>
          <a:srcRect/>
          <a:stretch>
            <a:fillRect/>
          </a:stretch>
        </p:blipFill>
        <p:spPr bwMode="auto">
          <a:xfrm>
            <a:off x="827584" y="548680"/>
            <a:ext cx="7486725" cy="5689337"/>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Nieuwe Gebruiker\Pictures\Genealogie\AlleGenealogieën\Gravendeel\PpointGereedFAMILIE\Willythuisopgehaald1959.JPG"/>
          <p:cNvPicPr>
            <a:picLocks noChangeAspect="1" noChangeArrowheads="1"/>
          </p:cNvPicPr>
          <p:nvPr/>
        </p:nvPicPr>
        <p:blipFill>
          <a:blip r:embed="rId2" cstate="print"/>
          <a:srcRect/>
          <a:stretch>
            <a:fillRect/>
          </a:stretch>
        </p:blipFill>
        <p:spPr bwMode="auto">
          <a:xfrm>
            <a:off x="1979712" y="188640"/>
            <a:ext cx="4667250" cy="6115051"/>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ieuwe Gebruiker\Pictures\Genealogie\AlleGenealogieën\Gravendeel\PpointGereedFAMILIE\Willyinbruidsjapon.JPG"/>
          <p:cNvPicPr>
            <a:picLocks noChangeAspect="1" noChangeArrowheads="1"/>
          </p:cNvPicPr>
          <p:nvPr/>
        </p:nvPicPr>
        <p:blipFill>
          <a:blip r:embed="rId2" cstate="print"/>
          <a:srcRect/>
          <a:stretch>
            <a:fillRect/>
          </a:stretch>
        </p:blipFill>
        <p:spPr bwMode="auto">
          <a:xfrm>
            <a:off x="1979712" y="188640"/>
            <a:ext cx="4896544" cy="6465798"/>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Nieuwe Gebruiker\Pictures\Genealogie\AlleGenealogieën\Gravendeel\PpointGereedFAMILIE\MoederZoonsSchoonDs.JPG"/>
          <p:cNvPicPr>
            <a:picLocks noChangeAspect="1" noChangeArrowheads="1"/>
          </p:cNvPicPr>
          <p:nvPr/>
        </p:nvPicPr>
        <p:blipFill>
          <a:blip r:embed="rId2" cstate="print"/>
          <a:srcRect/>
          <a:stretch>
            <a:fillRect/>
          </a:stretch>
        </p:blipFill>
        <p:spPr bwMode="auto">
          <a:xfrm>
            <a:off x="1835696" y="1268760"/>
            <a:ext cx="5832648" cy="4134081"/>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Users\Nieuwe Gebruiker\Pictures\Genealogie\AlleGenealogieën\Gravendeel\PpointGereedFAMILIE\Moe80jr&amp;KindPlus.JPG"/>
          <p:cNvPicPr>
            <a:picLocks noChangeAspect="1" noChangeArrowheads="1"/>
          </p:cNvPicPr>
          <p:nvPr/>
        </p:nvPicPr>
        <p:blipFill>
          <a:blip r:embed="rId2" cstate="print"/>
          <a:srcRect/>
          <a:stretch>
            <a:fillRect/>
          </a:stretch>
        </p:blipFill>
        <p:spPr bwMode="auto">
          <a:xfrm>
            <a:off x="1907704" y="908720"/>
            <a:ext cx="5738008" cy="4409449"/>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Nieuwe Gebruiker\Pictures\Genealogie\AlleGenealogieën\Gravendeel\PpointGereedFAMILIE\AdbOvrlVader.JPG"/>
          <p:cNvPicPr>
            <a:picLocks noChangeAspect="1" noChangeArrowheads="1"/>
          </p:cNvPicPr>
          <p:nvPr/>
        </p:nvPicPr>
        <p:blipFill>
          <a:blip r:embed="rId2" cstate="print"/>
          <a:srcRect/>
          <a:stretch>
            <a:fillRect/>
          </a:stretch>
        </p:blipFill>
        <p:spPr bwMode="auto">
          <a:xfrm>
            <a:off x="395536" y="128063"/>
            <a:ext cx="3384376" cy="6589661"/>
          </a:xfrm>
          <a:prstGeom prst="rect">
            <a:avLst/>
          </a:prstGeom>
          <a:noFill/>
        </p:spPr>
      </p:pic>
      <p:pic>
        <p:nvPicPr>
          <p:cNvPr id="66563" name="Picture 3" descr="C:\Users\Nieuwe Gebruiker\Pictures\Genealogie\AlleGenealogieën\Gravendeel\PpointGereedFAMILIE\BerOlVaderBond.JPG"/>
          <p:cNvPicPr>
            <a:picLocks noChangeAspect="1" noChangeArrowheads="1"/>
          </p:cNvPicPr>
          <p:nvPr/>
        </p:nvPicPr>
        <p:blipFill>
          <a:blip r:embed="rId3" cstate="print"/>
          <a:srcRect/>
          <a:stretch>
            <a:fillRect/>
          </a:stretch>
        </p:blipFill>
        <p:spPr bwMode="auto">
          <a:xfrm>
            <a:off x="3986212" y="1412776"/>
            <a:ext cx="5157788" cy="3597275"/>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Nieuwe Gebruiker\Pictures\Genealogie\AlleGenealogieën\Gravendeel\PpointGereedFAMILIE\BerOvlVaderKerkbode.JPG"/>
          <p:cNvPicPr>
            <a:picLocks noChangeAspect="1" noChangeArrowheads="1"/>
          </p:cNvPicPr>
          <p:nvPr/>
        </p:nvPicPr>
        <p:blipFill>
          <a:blip r:embed="rId2" cstate="print"/>
          <a:srcRect/>
          <a:stretch>
            <a:fillRect/>
          </a:stretch>
        </p:blipFill>
        <p:spPr bwMode="auto">
          <a:xfrm>
            <a:off x="1547664" y="1196974"/>
            <a:ext cx="6185325" cy="4847592"/>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OverdBijOverlMoederGerPP.jpg"/>
          <p:cNvPicPr>
            <a:picLocks noChangeAspect="1" noChangeArrowheads="1"/>
          </p:cNvPicPr>
          <p:nvPr/>
        </p:nvPicPr>
        <p:blipFill>
          <a:blip r:embed="rId2" cstate="print"/>
          <a:srcRect/>
          <a:stretch>
            <a:fillRect/>
          </a:stretch>
        </p:blipFill>
        <p:spPr bwMode="auto">
          <a:xfrm>
            <a:off x="683568" y="1556792"/>
            <a:ext cx="4200525" cy="3600450"/>
          </a:xfrm>
          <a:prstGeom prst="rect">
            <a:avLst/>
          </a:prstGeom>
          <a:noFill/>
        </p:spPr>
      </p:pic>
      <p:sp>
        <p:nvSpPr>
          <p:cNvPr id="3" name="Afgeronde rechthoek 2"/>
          <p:cNvSpPr/>
          <p:nvPr/>
        </p:nvSpPr>
        <p:spPr>
          <a:xfrm>
            <a:off x="5508104" y="3717032"/>
            <a:ext cx="2808312"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Bericht in kerkblad n.a.v. het  overlijden </a:t>
            </a:r>
          </a:p>
          <a:p>
            <a:pPr algn="ctr"/>
            <a:r>
              <a:rPr lang="nl-NL" dirty="0"/>
              <a:t>van mijn moeder</a:t>
            </a:r>
          </a:p>
          <a:p>
            <a:pPr algn="ctr"/>
            <a:r>
              <a:rPr lang="nl-NL" dirty="0"/>
              <a:t>Maria </a:t>
            </a:r>
            <a:r>
              <a:rPr lang="nl-NL" dirty="0" err="1"/>
              <a:t>Verdonk-Robbemont</a:t>
            </a:r>
            <a:endParaRPr lang="nl-NL"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Users\Nieuwe Gebruiker\Pictures\Genealogie\AlleGenealogieën\Gravendeel\PpointGereedFAMILIE\Winnenrath.JPG"/>
          <p:cNvPicPr>
            <a:picLocks noChangeAspect="1" noChangeArrowheads="1"/>
          </p:cNvPicPr>
          <p:nvPr/>
        </p:nvPicPr>
        <p:blipFill>
          <a:blip r:embed="rId2" cstate="print"/>
          <a:srcRect/>
          <a:stretch>
            <a:fillRect/>
          </a:stretch>
        </p:blipFill>
        <p:spPr bwMode="auto">
          <a:xfrm>
            <a:off x="2051720" y="260648"/>
            <a:ext cx="4824536" cy="6362333"/>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Nieuwe Gebruiker\Pictures\Genealogie\AlleGenealogieën\Gravendeel\PpointGereedFAMILIE\AdvOlMoeder.JPG"/>
          <p:cNvPicPr>
            <a:picLocks noChangeAspect="1" noChangeArrowheads="1"/>
          </p:cNvPicPr>
          <p:nvPr/>
        </p:nvPicPr>
        <p:blipFill>
          <a:blip r:embed="rId2" cstate="print"/>
          <a:srcRect/>
          <a:stretch>
            <a:fillRect/>
          </a:stretch>
        </p:blipFill>
        <p:spPr bwMode="auto">
          <a:xfrm>
            <a:off x="2339752" y="332655"/>
            <a:ext cx="4104456" cy="632634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Gravendeel\PpointGereedFAMILIE\tr.1876DavidJohannavdL.JPG"/>
          <p:cNvPicPr>
            <a:picLocks noChangeAspect="1" noChangeArrowheads="1"/>
          </p:cNvPicPr>
          <p:nvPr/>
        </p:nvPicPr>
        <p:blipFill>
          <a:blip r:embed="rId2" cstate="print"/>
          <a:srcRect/>
          <a:stretch>
            <a:fillRect/>
          </a:stretch>
        </p:blipFill>
        <p:spPr bwMode="auto">
          <a:xfrm>
            <a:off x="1259632" y="620688"/>
            <a:ext cx="3857625" cy="5524501"/>
          </a:xfrm>
          <a:prstGeom prst="rect">
            <a:avLst/>
          </a:prstGeom>
          <a:noFill/>
        </p:spPr>
      </p:pic>
      <p:sp>
        <p:nvSpPr>
          <p:cNvPr id="3" name="Afgeronde rechthoek 2"/>
          <p:cNvSpPr/>
          <p:nvPr/>
        </p:nvSpPr>
        <p:spPr>
          <a:xfrm>
            <a:off x="5436096" y="1412776"/>
            <a:ext cx="3168352"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 het overlijden van Johanna trouwde David  op 21-6-1902 met haar  10 jaar jongere zuster</a:t>
            </a:r>
            <a:br>
              <a:rPr lang="nl-NL" dirty="0"/>
            </a:br>
            <a:r>
              <a:rPr lang="nl-NL" dirty="0"/>
              <a:t>Kaatje van der Linden.</a:t>
            </a:r>
            <a:br>
              <a:rPr lang="nl-NL" dirty="0"/>
            </a:br>
            <a:br>
              <a:rPr lang="nl-NL" dirty="0"/>
            </a:br>
            <a:r>
              <a:rPr lang="nl-NL" dirty="0"/>
              <a:t>Dit 2</a:t>
            </a:r>
            <a:r>
              <a:rPr lang="nl-NL" baseline="30000" dirty="0"/>
              <a:t>e</a:t>
            </a:r>
            <a:r>
              <a:rPr lang="nl-NL" dirty="0"/>
              <a:t> huwelijk was van korte duur.  Over het waarom en bijzonderheden</a:t>
            </a:r>
          </a:p>
          <a:p>
            <a:pPr algn="ctr"/>
            <a:r>
              <a:rPr lang="nl-NL" dirty="0"/>
              <a:t>over Kaatje zie de website</a:t>
            </a:r>
          </a:p>
          <a:p>
            <a:pPr algn="ctr"/>
            <a:r>
              <a:rPr lang="nl-NL" dirty="0"/>
              <a:t>Pagina ‘s-Gravendeel in een genealogisch fragment over Kaatje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Nieuwe Gebruiker\Pictures\Genealogie\AlleGenealogieën\Gravendeel\PpointGereedFAMILIE\BerOvlMoeder.JPG"/>
          <p:cNvPicPr>
            <a:picLocks noChangeAspect="1" noChangeArrowheads="1"/>
          </p:cNvPicPr>
          <p:nvPr/>
        </p:nvPicPr>
        <p:blipFill>
          <a:blip r:embed="rId2" cstate="print"/>
          <a:srcRect/>
          <a:stretch>
            <a:fillRect/>
          </a:stretch>
        </p:blipFill>
        <p:spPr bwMode="auto">
          <a:xfrm>
            <a:off x="2267744" y="260648"/>
            <a:ext cx="4475162" cy="6232525"/>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4793D4B-F05F-4DEA-B5C9-135F4F186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7" y="296652"/>
            <a:ext cx="4200467" cy="6300700"/>
          </a:xfrm>
          <a:prstGeom prst="rect">
            <a:avLst/>
          </a:prstGeom>
        </p:spPr>
      </p:pic>
    </p:spTree>
    <p:extLst>
      <p:ext uri="{BB962C8B-B14F-4D97-AF65-F5344CB8AC3E}">
        <p14:creationId xmlns:p14="http://schemas.microsoft.com/office/powerpoint/2010/main" val="10859367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C:\Users\Nieuwe Gebruiker\Pictures\Genealogie\AlleGenealogieën\Gravendeel\PpointGereedFAMILIE\Zerkouders.JPG"/>
          <p:cNvPicPr>
            <a:picLocks noChangeAspect="1" noChangeArrowheads="1"/>
          </p:cNvPicPr>
          <p:nvPr/>
        </p:nvPicPr>
        <p:blipFill>
          <a:blip r:embed="rId2" cstate="print"/>
          <a:srcRect/>
          <a:stretch>
            <a:fillRect/>
          </a:stretch>
        </p:blipFill>
        <p:spPr bwMode="auto">
          <a:xfrm>
            <a:off x="2411760" y="260648"/>
            <a:ext cx="4284662" cy="6162675"/>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Nieuwe Gebruiker\Pictures\Genealogie\AlleGenealogieën\Gravendeel\PpointGereedFAMILIE\Libanonhoekje.JPG"/>
          <p:cNvPicPr>
            <a:picLocks noChangeAspect="1" noChangeArrowheads="1"/>
          </p:cNvPicPr>
          <p:nvPr/>
        </p:nvPicPr>
        <p:blipFill>
          <a:blip r:embed="rId2" cstate="print"/>
          <a:srcRect/>
          <a:stretch>
            <a:fillRect/>
          </a:stretch>
        </p:blipFill>
        <p:spPr bwMode="auto">
          <a:xfrm>
            <a:off x="1259632" y="620687"/>
            <a:ext cx="6840760" cy="5830438"/>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C:\Users\Nieuwe Gebruiker\Pictures\Genealogie\AlleGenealogieën\Gravendeel\PpointGereedFAMILIE\piet_verdonk.JPG"/>
          <p:cNvPicPr>
            <a:picLocks noChangeAspect="1" noChangeArrowheads="1"/>
          </p:cNvPicPr>
          <p:nvPr/>
        </p:nvPicPr>
        <p:blipFill>
          <a:blip r:embed="rId2" cstate="print"/>
          <a:srcRect/>
          <a:stretch>
            <a:fillRect/>
          </a:stretch>
        </p:blipFill>
        <p:spPr bwMode="auto">
          <a:xfrm>
            <a:off x="2699792" y="1052736"/>
            <a:ext cx="3787915" cy="446174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Nieuwe Gebruiker\Pictures\Genealogie\AlleGenealogieën\Gravendeel\PpointGereedFAMILIE\2BerOverlFranciesvM1983.JPG"/>
          <p:cNvPicPr>
            <a:picLocks noChangeAspect="1" noChangeArrowheads="1"/>
          </p:cNvPicPr>
          <p:nvPr/>
        </p:nvPicPr>
        <p:blipFill>
          <a:blip r:embed="rId2" cstate="print"/>
          <a:srcRect/>
          <a:stretch>
            <a:fillRect/>
          </a:stretch>
        </p:blipFill>
        <p:spPr bwMode="auto">
          <a:xfrm>
            <a:off x="179512" y="1052736"/>
            <a:ext cx="2808312" cy="2808312"/>
          </a:xfrm>
          <a:prstGeom prst="rect">
            <a:avLst/>
          </a:prstGeom>
          <a:noFill/>
        </p:spPr>
      </p:pic>
      <p:pic>
        <p:nvPicPr>
          <p:cNvPr id="74755" name="Picture 3" descr="C:\Users\Nieuwe Gebruiker\Pictures\Genealogie\AlleGenealogieën\Gravendeel\PpointGereedFAMILIE\BervTillyOvlMoeder.JPG"/>
          <p:cNvPicPr>
            <a:picLocks noChangeAspect="1" noChangeArrowheads="1"/>
          </p:cNvPicPr>
          <p:nvPr/>
        </p:nvPicPr>
        <p:blipFill>
          <a:blip r:embed="rId3" cstate="print"/>
          <a:srcRect/>
          <a:stretch>
            <a:fillRect/>
          </a:stretch>
        </p:blipFill>
        <p:spPr bwMode="auto">
          <a:xfrm>
            <a:off x="3023320" y="908720"/>
            <a:ext cx="6120680" cy="5635666"/>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Nieuwe Gebruiker\Pictures\Genealogie\AlleGenealogieën\Gravendeel\PpointGereedFAMILIE\SportteamSmaal-Verdonk.JPG"/>
          <p:cNvPicPr>
            <a:picLocks noChangeAspect="1" noChangeArrowheads="1"/>
          </p:cNvPicPr>
          <p:nvPr/>
        </p:nvPicPr>
        <p:blipFill>
          <a:blip r:embed="rId2" cstate="print"/>
          <a:srcRect/>
          <a:stretch>
            <a:fillRect/>
          </a:stretch>
        </p:blipFill>
        <p:spPr bwMode="auto">
          <a:xfrm>
            <a:off x="1403648" y="260648"/>
            <a:ext cx="6083300" cy="4303713"/>
          </a:xfrm>
          <a:prstGeom prst="rect">
            <a:avLst/>
          </a:prstGeom>
          <a:noFill/>
        </p:spPr>
      </p:pic>
      <p:sp>
        <p:nvSpPr>
          <p:cNvPr id="3" name="Rechthoek 2"/>
          <p:cNvSpPr/>
          <p:nvPr/>
        </p:nvSpPr>
        <p:spPr>
          <a:xfrm>
            <a:off x="1403648" y="4725144"/>
            <a:ext cx="6192688"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Korfbalteam Verdonk</a:t>
            </a:r>
            <a:br>
              <a:rPr lang="nl-NL" dirty="0"/>
            </a:br>
            <a:r>
              <a:rPr lang="nl-NL" dirty="0"/>
              <a:t>Staande van L-R: Teun Verdonk, David Verdonk, Ad Langerak en </a:t>
            </a:r>
          </a:p>
          <a:p>
            <a:pPr algn="ctr"/>
            <a:r>
              <a:rPr lang="nl-NL" dirty="0"/>
              <a:t>Piet Verdonk. Zittend van L-R: Lenie Falthy -  Smaal; Ria  Verdonk-Smaal, Marita Verdonk, Karin Verdonk en Erik Verdonk. Liggend Trudi Langerak - Smaal   (Foto  Gre Verdonk-Smaal)</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Nieuwe Gebruiker\Pictures\Genealogie\AlleGenealogieën\Gravendeel\PpointGereedFAMILIE\Monument1953Eén.JPG"/>
          <p:cNvPicPr>
            <a:picLocks noChangeAspect="1" noChangeArrowheads="1"/>
          </p:cNvPicPr>
          <p:nvPr/>
        </p:nvPicPr>
        <p:blipFill>
          <a:blip r:embed="rId2" cstate="print"/>
          <a:srcRect/>
          <a:stretch>
            <a:fillRect/>
          </a:stretch>
        </p:blipFill>
        <p:spPr bwMode="auto">
          <a:xfrm>
            <a:off x="896667" y="980727"/>
            <a:ext cx="7491757" cy="5112569"/>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Nieuwe Gebruiker\Pictures\Genealogie\AlleGenealogieën\Gravendeel\PpointGereedFAMILIE\Monument1953Twee.JPG"/>
          <p:cNvPicPr>
            <a:picLocks noChangeAspect="1" noChangeArrowheads="1"/>
          </p:cNvPicPr>
          <p:nvPr/>
        </p:nvPicPr>
        <p:blipFill>
          <a:blip r:embed="rId2" cstate="print"/>
          <a:srcRect/>
          <a:stretch>
            <a:fillRect/>
          </a:stretch>
        </p:blipFill>
        <p:spPr bwMode="auto">
          <a:xfrm>
            <a:off x="944816" y="836712"/>
            <a:ext cx="7450634" cy="5112568"/>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Nieuwe Gebruiker\Pictures\Genealogie\AlleGenealogieën\Gravendeel\PpointGereedFAMILIE\37personenOverl1953.JPG"/>
          <p:cNvPicPr>
            <a:picLocks noChangeAspect="1" noChangeArrowheads="1"/>
          </p:cNvPicPr>
          <p:nvPr/>
        </p:nvPicPr>
        <p:blipFill>
          <a:blip r:embed="rId2" cstate="print"/>
          <a:srcRect/>
          <a:stretch>
            <a:fillRect/>
          </a:stretch>
        </p:blipFill>
        <p:spPr bwMode="auto">
          <a:xfrm>
            <a:off x="1475656" y="0"/>
            <a:ext cx="5832648" cy="6822369"/>
          </a:xfrm>
          <a:prstGeom prst="rect">
            <a:avLst/>
          </a:prstGeom>
          <a:noFill/>
        </p:spPr>
      </p:pic>
      <p:sp>
        <p:nvSpPr>
          <p:cNvPr id="3" name="Ovaal 2"/>
          <p:cNvSpPr/>
          <p:nvPr/>
        </p:nvSpPr>
        <p:spPr>
          <a:xfrm>
            <a:off x="6948264" y="2060848"/>
            <a:ext cx="1944216"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Arial Narrow" pitchFamily="34" charset="0"/>
              </a:rPr>
              <a:t>Watersnood</a:t>
            </a:r>
            <a:br>
              <a:rPr lang="nl-NL" dirty="0">
                <a:latin typeface="Arial Narrow" pitchFamily="34" charset="0"/>
              </a:rPr>
            </a:br>
            <a:r>
              <a:rPr lang="nl-NL" dirty="0">
                <a:latin typeface="Arial Narrow" pitchFamily="34" charset="0"/>
              </a:rPr>
              <a:t>1953</a:t>
            </a:r>
            <a:br>
              <a:rPr lang="nl-NL" dirty="0">
                <a:latin typeface="Arial Narrow" pitchFamily="34" charset="0"/>
              </a:rPr>
            </a:br>
            <a:r>
              <a:rPr lang="nl-NL" dirty="0">
                <a:latin typeface="Arial Narrow" pitchFamily="34" charset="0"/>
              </a:rPr>
              <a:t>37 mensen</a:t>
            </a:r>
            <a:br>
              <a:rPr lang="nl-NL" dirty="0">
                <a:latin typeface="Arial Narrow" pitchFamily="34" charset="0"/>
              </a:rPr>
            </a:br>
            <a:r>
              <a:rPr lang="nl-NL" dirty="0">
                <a:latin typeface="Arial Narrow" pitchFamily="34" charset="0"/>
              </a:rPr>
              <a:t>vonden de dood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498</TotalTime>
  <Words>843</Words>
  <Application>Microsoft Office PowerPoint</Application>
  <PresentationFormat>Diavoorstelling (4:3)</PresentationFormat>
  <Paragraphs>59</Paragraphs>
  <Slides>111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111</vt:i4>
      </vt:variant>
    </vt:vector>
  </HeadingPairs>
  <TitlesOfParts>
    <vt:vector size="117" baseType="lpstr">
      <vt:lpstr>Arial Narrow</vt:lpstr>
      <vt:lpstr>Calibri</vt:lpstr>
      <vt:lpstr>Constantia</vt:lpstr>
      <vt:lpstr>Verdana</vt:lpstr>
      <vt:lpstr>Wingdings 2</vt:lpstr>
      <vt:lpstr>Stroom</vt:lpstr>
      <vt:lpstr>Genealogie Verdon(c)k te Gravendeel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Quote Components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Genealogie Verdon(c)k te Gravendeel</dc:title>
  <dc:creator>Nieuwe Gebruiker</dc:creator>
  <cp:lastModifiedBy>Jaimy Hoogewoning</cp:lastModifiedBy>
  <cp:revision>64</cp:revision>
  <dcterms:created xsi:type="dcterms:W3CDTF">2015-10-29T10:30:14Z</dcterms:created>
  <dcterms:modified xsi:type="dcterms:W3CDTF">2023-10-12T08:28:13Z</dcterms:modified>
</cp:coreProperties>
</file>